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5" r:id="rId5"/>
    <p:sldMasterId id="2147483711" r:id="rId6"/>
    <p:sldMasterId id="2147483736" r:id="rId7"/>
    <p:sldMasterId id="2147483748" r:id="rId8"/>
    <p:sldMasterId id="2147483760" r:id="rId9"/>
    <p:sldMasterId id="2147483785" r:id="rId10"/>
  </p:sldMasterIdLst>
  <p:notesMasterIdLst>
    <p:notesMasterId r:id="rId29"/>
  </p:notesMasterIdLst>
  <p:sldIdLst>
    <p:sldId id="256" r:id="rId11"/>
    <p:sldId id="344" r:id="rId12"/>
    <p:sldId id="350" r:id="rId13"/>
    <p:sldId id="358" r:id="rId14"/>
    <p:sldId id="334" r:id="rId15"/>
    <p:sldId id="375" r:id="rId16"/>
    <p:sldId id="376" r:id="rId17"/>
    <p:sldId id="353" r:id="rId18"/>
    <p:sldId id="354" r:id="rId19"/>
    <p:sldId id="362" r:id="rId20"/>
    <p:sldId id="363" r:id="rId21"/>
    <p:sldId id="364" r:id="rId22"/>
    <p:sldId id="372" r:id="rId23"/>
    <p:sldId id="373" r:id="rId24"/>
    <p:sldId id="361" r:id="rId25"/>
    <p:sldId id="367" r:id="rId26"/>
    <p:sldId id="371" r:id="rId27"/>
    <p:sldId id="347" r:id="rId28"/>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8" autoAdjust="0"/>
    <p:restoredTop sz="69584" autoAdjust="0"/>
  </p:normalViewPr>
  <p:slideViewPr>
    <p:cSldViewPr>
      <p:cViewPr>
        <p:scale>
          <a:sx n="50" d="100"/>
          <a:sy n="50" d="100"/>
        </p:scale>
        <p:origin x="-2766" y="-76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013"/>
    </p:cViewPr>
  </p:sorterViewPr>
  <p:notesViewPr>
    <p:cSldViewPr>
      <p:cViewPr>
        <p:scale>
          <a:sx n="66" d="100"/>
          <a:sy n="66" d="100"/>
        </p:scale>
        <p:origin x="-3149" y="-48"/>
      </p:cViewPr>
      <p:guideLst>
        <p:guide orient="horz" pos="3130"/>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2014</c:v>
                </c:pt>
              </c:strCache>
            </c:strRef>
          </c:tx>
          <c:invertIfNegative val="0"/>
          <c:cat>
            <c:strRef>
              <c:f>Sheet1!$A$2</c:f>
              <c:strCache>
                <c:ptCount val="1"/>
                <c:pt idx="0">
                  <c:v>Total Fee Paying Student Visa Volume</c:v>
                </c:pt>
              </c:strCache>
            </c:strRef>
          </c:cat>
          <c:val>
            <c:numRef>
              <c:f>Sheet1!$B$2</c:f>
              <c:numCache>
                <c:formatCode>#,##0</c:formatCode>
                <c:ptCount val="1"/>
                <c:pt idx="0">
                  <c:v>51255</c:v>
                </c:pt>
              </c:numCache>
            </c:numRef>
          </c:val>
        </c:ser>
        <c:ser>
          <c:idx val="1"/>
          <c:order val="1"/>
          <c:tx>
            <c:strRef>
              <c:f>Sheet1!$C$1</c:f>
              <c:strCache>
                <c:ptCount val="1"/>
                <c:pt idx="0">
                  <c:v>2015</c:v>
                </c:pt>
              </c:strCache>
            </c:strRef>
          </c:tx>
          <c:spPr>
            <a:solidFill>
              <a:srgbClr val="92D050"/>
            </a:solidFill>
          </c:spPr>
          <c:invertIfNegative val="0"/>
          <c:cat>
            <c:strRef>
              <c:f>Sheet1!$A$2</c:f>
              <c:strCache>
                <c:ptCount val="1"/>
                <c:pt idx="0">
                  <c:v>Total Fee Paying Student Visa Volume</c:v>
                </c:pt>
              </c:strCache>
            </c:strRef>
          </c:cat>
          <c:val>
            <c:numRef>
              <c:f>Sheet1!$C$2</c:f>
              <c:numCache>
                <c:formatCode>#,##0</c:formatCode>
                <c:ptCount val="1"/>
                <c:pt idx="0">
                  <c:v>61855</c:v>
                </c:pt>
              </c:numCache>
            </c:numRef>
          </c:val>
        </c:ser>
        <c:ser>
          <c:idx val="2"/>
          <c:order val="2"/>
          <c:tx>
            <c:strRef>
              <c:f>Sheet1!$D$1</c:f>
              <c:strCache>
                <c:ptCount val="1"/>
                <c:pt idx="0">
                  <c:v>2016</c:v>
                </c:pt>
              </c:strCache>
            </c:strRef>
          </c:tx>
          <c:spPr>
            <a:solidFill>
              <a:schemeClr val="accent6">
                <a:lumMod val="75000"/>
              </a:schemeClr>
            </a:solidFill>
          </c:spPr>
          <c:invertIfNegative val="0"/>
          <c:cat>
            <c:strRef>
              <c:f>Sheet1!$A$2</c:f>
              <c:strCache>
                <c:ptCount val="1"/>
                <c:pt idx="0">
                  <c:v>Total Fee Paying Student Visa Volume</c:v>
                </c:pt>
              </c:strCache>
            </c:strRef>
          </c:cat>
          <c:val>
            <c:numRef>
              <c:f>Sheet1!$D$2</c:f>
              <c:numCache>
                <c:formatCode>General</c:formatCode>
                <c:ptCount val="1"/>
                <c:pt idx="0">
                  <c:v>31669</c:v>
                </c:pt>
              </c:numCache>
            </c:numRef>
          </c:val>
        </c:ser>
        <c:dLbls>
          <c:showLegendKey val="0"/>
          <c:showVal val="0"/>
          <c:showCatName val="0"/>
          <c:showSerName val="0"/>
          <c:showPercent val="0"/>
          <c:showBubbleSize val="0"/>
        </c:dLbls>
        <c:gapWidth val="150"/>
        <c:axId val="102668928"/>
        <c:axId val="102691200"/>
      </c:barChart>
      <c:catAx>
        <c:axId val="102668928"/>
        <c:scaling>
          <c:orientation val="minMax"/>
        </c:scaling>
        <c:delete val="1"/>
        <c:axPos val="b"/>
        <c:majorTickMark val="out"/>
        <c:minorTickMark val="none"/>
        <c:tickLblPos val="nextTo"/>
        <c:crossAx val="102691200"/>
        <c:crosses val="autoZero"/>
        <c:auto val="1"/>
        <c:lblAlgn val="ctr"/>
        <c:lblOffset val="100"/>
        <c:noMultiLvlLbl val="0"/>
      </c:catAx>
      <c:valAx>
        <c:axId val="102691200"/>
        <c:scaling>
          <c:orientation val="minMax"/>
        </c:scaling>
        <c:delete val="0"/>
        <c:axPos val="l"/>
        <c:majorGridlines/>
        <c:numFmt formatCode="#,##0" sourceLinked="1"/>
        <c:majorTickMark val="out"/>
        <c:minorTickMark val="none"/>
        <c:tickLblPos val="nextTo"/>
        <c:txPr>
          <a:bodyPr/>
          <a:lstStyle/>
          <a:p>
            <a:pPr>
              <a:defRPr sz="1600"/>
            </a:pPr>
            <a:endParaRPr lang="en-US"/>
          </a:p>
        </c:txPr>
        <c:crossAx val="102668928"/>
        <c:crosses val="autoZero"/>
        <c:crossBetween val="between"/>
      </c:valAx>
    </c:plotArea>
    <c:legend>
      <c:legendPos val="r"/>
      <c:layout>
        <c:manualLayout>
          <c:xMode val="edge"/>
          <c:yMode val="edge"/>
          <c:x val="0.80660828010264629"/>
          <c:y val="0.38585833520665347"/>
          <c:w val="0.17217555713087393"/>
          <c:h val="0.20545661980142585"/>
        </c:manualLayout>
      </c:layout>
      <c:overlay val="0"/>
      <c:txPr>
        <a:bodyPr/>
        <a:lstStyle/>
        <a:p>
          <a:pPr>
            <a:defRPr sz="14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168187921360927"/>
          <c:y val="4.6640205800272755E-2"/>
          <c:w val="0.49837464662051767"/>
          <c:h val="0.84570676309515402"/>
        </c:manualLayout>
      </c:layout>
      <c:barChart>
        <c:barDir val="col"/>
        <c:grouping val="stacked"/>
        <c:varyColors val="0"/>
        <c:ser>
          <c:idx val="0"/>
          <c:order val="0"/>
          <c:tx>
            <c:strRef>
              <c:f>Sheet1!$B$1</c:f>
              <c:strCache>
                <c:ptCount val="1"/>
                <c:pt idx="0">
                  <c:v>Approved</c:v>
                </c:pt>
              </c:strCache>
            </c:strRef>
          </c:tx>
          <c:invertIfNegative val="0"/>
          <c:dLbls>
            <c:dLbl>
              <c:idx val="0"/>
              <c:layout/>
              <c:tx>
                <c:rich>
                  <a:bodyPr/>
                  <a:lstStyle/>
                  <a:p>
                    <a:r>
                      <a:rPr lang="en-US" sz="1400" b="1" dirty="0" smtClean="0">
                        <a:solidFill>
                          <a:schemeClr val="bg1"/>
                        </a:solidFill>
                      </a:rPr>
                      <a:t>76%</a:t>
                    </a:r>
                    <a:endParaRPr lang="en-US" dirty="0"/>
                  </a:p>
                </c:rich>
              </c:tx>
              <c:showLegendKey val="0"/>
              <c:showVal val="1"/>
              <c:showCatName val="0"/>
              <c:showSerName val="0"/>
              <c:showPercent val="0"/>
              <c:showBubbleSize val="0"/>
            </c:dLbl>
            <c:dLbl>
              <c:idx val="1"/>
              <c:layout>
                <c:manualLayout>
                  <c:x val="2.7133737277054686E-3"/>
                  <c:y val="-1.7067996029115046E-2"/>
                </c:manualLayout>
              </c:layout>
              <c:tx>
                <c:rich>
                  <a:bodyPr/>
                  <a:lstStyle/>
                  <a:p>
                    <a:r>
                      <a:rPr lang="en-US" sz="1400" b="1" dirty="0" smtClean="0">
                        <a:solidFill>
                          <a:schemeClr val="bg1"/>
                        </a:solidFill>
                      </a:rPr>
                      <a:t>70%</a:t>
                    </a:r>
                    <a:endParaRPr lang="en-US" dirty="0"/>
                  </a:p>
                </c:rich>
              </c:tx>
              <c:showLegendKey val="0"/>
              <c:showVal val="1"/>
              <c:showCatName val="0"/>
              <c:showSerName val="0"/>
              <c:showPercent val="0"/>
              <c:showBubbleSize val="0"/>
            </c:dLbl>
            <c:dLbl>
              <c:idx val="2"/>
              <c:layout>
                <c:manualLayout>
                  <c:x val="5.4267474554109373E-3"/>
                  <c:y val="-5.6897799886034169E-3"/>
                </c:manualLayout>
              </c:layout>
              <c:tx>
                <c:rich>
                  <a:bodyPr/>
                  <a:lstStyle/>
                  <a:p>
                    <a:r>
                      <a:rPr lang="en-US" sz="1400" b="1" dirty="0" smtClean="0">
                        <a:solidFill>
                          <a:schemeClr val="bg1"/>
                        </a:solidFill>
                      </a:rPr>
                      <a:t>74%</a:t>
                    </a:r>
                    <a:endParaRPr lang="en-US" dirty="0"/>
                  </a:p>
                </c:rich>
              </c:tx>
              <c:showLegendKey val="0"/>
              <c:showVal val="1"/>
              <c:showCatName val="0"/>
              <c:showSerName val="0"/>
              <c:showPercent val="0"/>
              <c:showBubbleSize val="0"/>
            </c:dLbl>
            <c:txPr>
              <a:bodyPr/>
              <a:lstStyle/>
              <a:p>
                <a:pPr>
                  <a:defRPr sz="1400" b="1">
                    <a:solidFill>
                      <a:schemeClr val="bg1"/>
                    </a:solidFill>
                  </a:defRPr>
                </a:pPr>
                <a:endParaRPr lang="en-US"/>
              </a:p>
            </c:txPr>
            <c:showLegendKey val="0"/>
            <c:showVal val="1"/>
            <c:showCatName val="0"/>
            <c:showSerName val="0"/>
            <c:showPercent val="0"/>
            <c:showBubbleSize val="0"/>
            <c:showLeaderLines val="0"/>
          </c:dLbls>
          <c:cat>
            <c:numRef>
              <c:f>Sheet1!$A$2:$A$4</c:f>
              <c:numCache>
                <c:formatCode>General</c:formatCode>
                <c:ptCount val="3"/>
                <c:pt idx="0">
                  <c:v>2014</c:v>
                </c:pt>
                <c:pt idx="1">
                  <c:v>2015</c:v>
                </c:pt>
                <c:pt idx="2">
                  <c:v>2016</c:v>
                </c:pt>
              </c:numCache>
            </c:numRef>
          </c:cat>
          <c:val>
            <c:numRef>
              <c:f>Sheet1!$B$2:$B$4</c:f>
              <c:numCache>
                <c:formatCode>General</c:formatCode>
                <c:ptCount val="3"/>
                <c:pt idx="0">
                  <c:v>39133</c:v>
                </c:pt>
                <c:pt idx="1">
                  <c:v>43579</c:v>
                </c:pt>
                <c:pt idx="2">
                  <c:v>23462</c:v>
                </c:pt>
              </c:numCache>
            </c:numRef>
          </c:val>
        </c:ser>
        <c:ser>
          <c:idx val="1"/>
          <c:order val="1"/>
          <c:tx>
            <c:strRef>
              <c:f>Sheet1!$C$1</c:f>
              <c:strCache>
                <c:ptCount val="1"/>
                <c:pt idx="0">
                  <c:v>Declined</c:v>
                </c:pt>
              </c:strCache>
            </c:strRef>
          </c:tx>
          <c:invertIfNegative val="0"/>
          <c:dLbls>
            <c:dLbl>
              <c:idx val="0"/>
              <c:layout>
                <c:manualLayout>
                  <c:x val="-2.7133737277054686E-3"/>
                  <c:y val="1.9912662033967552E-2"/>
                </c:manualLayout>
              </c:layout>
              <c:tx>
                <c:rich>
                  <a:bodyPr/>
                  <a:lstStyle/>
                  <a:p>
                    <a:r>
                      <a:rPr lang="en-US" sz="1400" b="1" smtClean="0">
                        <a:solidFill>
                          <a:schemeClr val="bg1"/>
                        </a:solidFill>
                      </a:rPr>
                      <a:t>24%</a:t>
                    </a:r>
                    <a:endParaRPr lang="en-US"/>
                  </a:p>
                </c:rich>
              </c:tx>
              <c:showLegendKey val="0"/>
              <c:showVal val="1"/>
              <c:showCatName val="0"/>
              <c:showSerName val="0"/>
              <c:showPercent val="0"/>
              <c:showBubbleSize val="0"/>
            </c:dLbl>
            <c:dLbl>
              <c:idx val="1"/>
              <c:layout>
                <c:manualLayout>
                  <c:x val="0"/>
                  <c:y val="-1.7067996029115046E-2"/>
                </c:manualLayout>
              </c:layout>
              <c:tx>
                <c:rich>
                  <a:bodyPr/>
                  <a:lstStyle/>
                  <a:p>
                    <a:r>
                      <a:rPr lang="en-US" sz="1400" b="1" dirty="0" smtClean="0">
                        <a:solidFill>
                          <a:schemeClr val="bg1"/>
                        </a:solidFill>
                      </a:rPr>
                      <a:t>30%</a:t>
                    </a:r>
                    <a:endParaRPr lang="en-US" dirty="0"/>
                  </a:p>
                </c:rich>
              </c:tx>
              <c:showLegendKey val="0"/>
              <c:showVal val="1"/>
              <c:showCatName val="0"/>
              <c:showSerName val="0"/>
              <c:showPercent val="0"/>
              <c:showBubbleSize val="0"/>
            </c:dLbl>
            <c:dLbl>
              <c:idx val="2"/>
              <c:layout>
                <c:manualLayout>
                  <c:x val="2.7133737277054686E-3"/>
                  <c:y val="-1.7067996029115046E-2"/>
                </c:manualLayout>
              </c:layout>
              <c:tx>
                <c:rich>
                  <a:bodyPr/>
                  <a:lstStyle/>
                  <a:p>
                    <a:r>
                      <a:rPr lang="en-US" sz="1400" b="1" dirty="0" smtClean="0">
                        <a:solidFill>
                          <a:schemeClr val="bg1"/>
                        </a:solidFill>
                      </a:rPr>
                      <a:t>25%</a:t>
                    </a:r>
                    <a:endParaRPr lang="en-US" dirty="0"/>
                  </a:p>
                </c:rich>
              </c:tx>
              <c:showLegendKey val="0"/>
              <c:showVal val="1"/>
              <c:showCatName val="0"/>
              <c:showSerName val="0"/>
              <c:showPercent val="0"/>
              <c:showBubbleSize val="0"/>
            </c:dLbl>
            <c:txPr>
              <a:bodyPr/>
              <a:lstStyle/>
              <a:p>
                <a:pPr>
                  <a:defRPr sz="1400" b="1">
                    <a:solidFill>
                      <a:schemeClr val="bg1"/>
                    </a:solidFill>
                  </a:defRPr>
                </a:pPr>
                <a:endParaRPr lang="en-US"/>
              </a:p>
            </c:txPr>
            <c:showLegendKey val="0"/>
            <c:showVal val="1"/>
            <c:showCatName val="0"/>
            <c:showSerName val="0"/>
            <c:showPercent val="0"/>
            <c:showBubbleSize val="0"/>
            <c:showLeaderLines val="0"/>
          </c:dLbls>
          <c:cat>
            <c:numRef>
              <c:f>Sheet1!$A$2:$A$4</c:f>
              <c:numCache>
                <c:formatCode>General</c:formatCode>
                <c:ptCount val="3"/>
                <c:pt idx="0">
                  <c:v>2014</c:v>
                </c:pt>
                <c:pt idx="1">
                  <c:v>2015</c:v>
                </c:pt>
                <c:pt idx="2">
                  <c:v>2016</c:v>
                </c:pt>
              </c:numCache>
            </c:numRef>
          </c:cat>
          <c:val>
            <c:numRef>
              <c:f>Sheet1!$C$2:$C$4</c:f>
              <c:numCache>
                <c:formatCode>General</c:formatCode>
                <c:ptCount val="3"/>
                <c:pt idx="0">
                  <c:v>12122</c:v>
                </c:pt>
                <c:pt idx="1">
                  <c:v>18276</c:v>
                </c:pt>
                <c:pt idx="2">
                  <c:v>8207</c:v>
                </c:pt>
              </c:numCache>
            </c:numRef>
          </c:val>
        </c:ser>
        <c:dLbls>
          <c:showLegendKey val="0"/>
          <c:showVal val="0"/>
          <c:showCatName val="0"/>
          <c:showSerName val="0"/>
          <c:showPercent val="0"/>
          <c:showBubbleSize val="0"/>
        </c:dLbls>
        <c:gapWidth val="150"/>
        <c:overlap val="100"/>
        <c:axId val="104331136"/>
        <c:axId val="104332672"/>
      </c:barChart>
      <c:catAx>
        <c:axId val="104331136"/>
        <c:scaling>
          <c:orientation val="minMax"/>
        </c:scaling>
        <c:delete val="0"/>
        <c:axPos val="b"/>
        <c:numFmt formatCode="General" sourceLinked="1"/>
        <c:majorTickMark val="out"/>
        <c:minorTickMark val="none"/>
        <c:tickLblPos val="nextTo"/>
        <c:txPr>
          <a:bodyPr/>
          <a:lstStyle/>
          <a:p>
            <a:pPr>
              <a:defRPr sz="1600"/>
            </a:pPr>
            <a:endParaRPr lang="en-US"/>
          </a:p>
        </c:txPr>
        <c:crossAx val="104332672"/>
        <c:crosses val="autoZero"/>
        <c:auto val="1"/>
        <c:lblAlgn val="ctr"/>
        <c:lblOffset val="100"/>
        <c:noMultiLvlLbl val="0"/>
      </c:catAx>
      <c:valAx>
        <c:axId val="104332672"/>
        <c:scaling>
          <c:orientation val="minMax"/>
        </c:scaling>
        <c:delete val="0"/>
        <c:axPos val="l"/>
        <c:majorGridlines/>
        <c:numFmt formatCode="General" sourceLinked="1"/>
        <c:majorTickMark val="out"/>
        <c:minorTickMark val="none"/>
        <c:tickLblPos val="nextTo"/>
        <c:txPr>
          <a:bodyPr/>
          <a:lstStyle/>
          <a:p>
            <a:pPr>
              <a:defRPr sz="1600"/>
            </a:pPr>
            <a:endParaRPr lang="en-US"/>
          </a:p>
        </c:txPr>
        <c:crossAx val="104331136"/>
        <c:crosses val="autoZero"/>
        <c:crossBetween val="between"/>
      </c:valAx>
    </c:plotArea>
    <c:legend>
      <c:legendPos val="r"/>
      <c:legendEntry>
        <c:idx val="0"/>
        <c:txPr>
          <a:bodyPr/>
          <a:lstStyle/>
          <a:p>
            <a:pPr>
              <a:defRPr sz="1400"/>
            </a:pPr>
            <a:endParaRPr lang="en-US"/>
          </a:p>
        </c:txPr>
      </c:legendEntry>
      <c:legendEntry>
        <c:idx val="1"/>
        <c:txPr>
          <a:bodyPr/>
          <a:lstStyle/>
          <a:p>
            <a:pPr>
              <a:defRPr sz="1400"/>
            </a:pPr>
            <a:endParaRPr lang="en-US"/>
          </a:p>
        </c:txPr>
      </c:legendEntry>
      <c:layout>
        <c:manualLayout>
          <c:xMode val="edge"/>
          <c:yMode val="edge"/>
          <c:x val="0.7466959002895005"/>
          <c:y val="0.42778165857212846"/>
          <c:w val="0.23755286894405483"/>
          <c:h val="0.12693267961409918"/>
        </c:manualLayout>
      </c:layout>
      <c:overlay val="0"/>
    </c:legend>
    <c:plotVisOnly val="1"/>
    <c:dispBlanksAs val="gap"/>
    <c:showDLblsOverMax val="0"/>
  </c:chart>
  <c:txPr>
    <a:bodyPr/>
    <a:lstStyle/>
    <a:p>
      <a:pPr>
        <a:defRPr sz="1800"/>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0.65355</cdr:x>
      <cdr:y>0.94466</cdr:y>
    </cdr:from>
    <cdr:to>
      <cdr:x>1</cdr:x>
      <cdr:y>0.99269</cdr:y>
    </cdr:to>
    <cdr:sp macro="" textlink="">
      <cdr:nvSpPr>
        <cdr:cNvPr id="2" name="TextBox 1"/>
        <cdr:cNvSpPr txBox="1"/>
      </cdr:nvSpPr>
      <cdr:spPr>
        <a:xfrm xmlns:a="http://schemas.openxmlformats.org/drawingml/2006/main" rot="10800000" flipV="1">
          <a:off x="2736304" y="4248472"/>
          <a:ext cx="1450504" cy="21602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NZ" sz="1000" dirty="0" smtClean="0"/>
            <a:t>2016 Jan – Jul incl.</a:t>
          </a:r>
          <a:endParaRPr lang="en-NZ" sz="10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693"/>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54939" y="0"/>
            <a:ext cx="2949099" cy="498693"/>
          </a:xfrm>
          <a:prstGeom prst="rect">
            <a:avLst/>
          </a:prstGeom>
        </p:spPr>
        <p:txBody>
          <a:bodyPr vert="horz" lIns="91440" tIns="45720" rIns="91440" bIns="45720" rtlCol="0"/>
          <a:lstStyle>
            <a:lvl1pPr algn="r">
              <a:defRPr sz="1200"/>
            </a:lvl1pPr>
          </a:lstStyle>
          <a:p>
            <a:fld id="{ABE59DCB-EAE0-4EBB-99A8-B6F65AB1CB7A}" type="datetimeFigureOut">
              <a:rPr lang="en-NZ" smtClean="0"/>
              <a:pPr/>
              <a:t>31/08/2016</a:t>
            </a:fld>
            <a:endParaRPr lang="en-NZ" dirty="0"/>
          </a:p>
        </p:txBody>
      </p:sp>
      <p:sp>
        <p:nvSpPr>
          <p:cNvPr id="4" name="Slide Image Placeholder 3"/>
          <p:cNvSpPr>
            <a:spLocks noGrp="1" noRot="1" noChangeAspect="1"/>
          </p:cNvSpPr>
          <p:nvPr>
            <p:ph type="sldImg" idx="2"/>
          </p:nvPr>
        </p:nvSpPr>
        <p:spPr>
          <a:xfrm>
            <a:off x="1166813" y="1243013"/>
            <a:ext cx="4471987" cy="3354387"/>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80562" y="4783307"/>
            <a:ext cx="5444490" cy="3913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40647"/>
            <a:ext cx="2949099" cy="498692"/>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54939" y="9440647"/>
            <a:ext cx="2949099" cy="498692"/>
          </a:xfrm>
          <a:prstGeom prst="rect">
            <a:avLst/>
          </a:prstGeom>
        </p:spPr>
        <p:txBody>
          <a:bodyPr vert="horz" lIns="91440" tIns="45720" rIns="91440" bIns="45720" rtlCol="0" anchor="b"/>
          <a:lstStyle>
            <a:lvl1pPr algn="r">
              <a:defRPr sz="1200"/>
            </a:lvl1pPr>
          </a:lstStyle>
          <a:p>
            <a:fld id="{85F2F37B-459B-47DD-B8B5-372288273A8A}" type="slidenum">
              <a:rPr lang="en-NZ" smtClean="0"/>
              <a:pPr/>
              <a:t>‹#›</a:t>
            </a:fld>
            <a:endParaRPr lang="en-NZ" dirty="0"/>
          </a:p>
        </p:txBody>
      </p:sp>
    </p:spTree>
    <p:extLst>
      <p:ext uri="{BB962C8B-B14F-4D97-AF65-F5344CB8AC3E}">
        <p14:creationId xmlns:p14="http://schemas.microsoft.com/office/powerpoint/2010/main" val="539437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11213" y="504825"/>
            <a:ext cx="1727200" cy="1296988"/>
          </a:xfrm>
        </p:spPr>
      </p:sp>
      <p:sp>
        <p:nvSpPr>
          <p:cNvPr id="3" name="Notes Placeholder 2"/>
          <p:cNvSpPr>
            <a:spLocks noGrp="1"/>
          </p:cNvSpPr>
          <p:nvPr>
            <p:ph type="body" idx="1"/>
          </p:nvPr>
        </p:nvSpPr>
        <p:spPr>
          <a:xfrm>
            <a:off x="90438" y="2233365"/>
            <a:ext cx="6624736" cy="6463556"/>
          </a:xfrm>
        </p:spPr>
        <p:txBody>
          <a:bodyPr/>
          <a:lstStyle/>
          <a:p>
            <a:pPr marL="0" marR="0" indent="0" algn="l" defTabSz="914400" rtl="0" eaLnBrk="1" fontAlgn="auto" latinLnBrk="0" hangingPunct="1">
              <a:lnSpc>
                <a:spcPct val="150000"/>
              </a:lnSpc>
              <a:spcBef>
                <a:spcPts val="0"/>
              </a:spcBef>
              <a:spcAft>
                <a:spcPts val="0"/>
              </a:spcAft>
              <a:buClrTx/>
              <a:buSzTx/>
              <a:buFontTx/>
              <a:buNone/>
              <a:tabLst/>
              <a:defRPr/>
            </a:pPr>
            <a:endParaRPr lang="en-NZ" sz="1400" baseline="0" dirty="0" smtClean="0"/>
          </a:p>
        </p:txBody>
      </p:sp>
      <p:sp>
        <p:nvSpPr>
          <p:cNvPr id="4" name="Slide Number Placeholder 3"/>
          <p:cNvSpPr>
            <a:spLocks noGrp="1"/>
          </p:cNvSpPr>
          <p:nvPr>
            <p:ph type="sldNum" sz="quarter" idx="10"/>
          </p:nvPr>
        </p:nvSpPr>
        <p:spPr/>
        <p:txBody>
          <a:bodyPr/>
          <a:lstStyle/>
          <a:p>
            <a:fld id="{85F2F37B-459B-47DD-B8B5-372288273A8A}" type="slidenum">
              <a:rPr lang="en-NZ" smtClean="0"/>
              <a:pPr/>
              <a:t>1</a:t>
            </a:fld>
            <a:endParaRPr lang="en-NZ" dirty="0"/>
          </a:p>
        </p:txBody>
      </p:sp>
    </p:spTree>
    <p:extLst>
      <p:ext uri="{BB962C8B-B14F-4D97-AF65-F5344CB8AC3E}">
        <p14:creationId xmlns:p14="http://schemas.microsoft.com/office/powerpoint/2010/main" val="27977093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11213" y="504825"/>
            <a:ext cx="2235200" cy="1677988"/>
          </a:xfrm>
        </p:spPr>
      </p:sp>
      <p:sp>
        <p:nvSpPr>
          <p:cNvPr id="3" name="Notes Placeholder 2"/>
          <p:cNvSpPr>
            <a:spLocks noGrp="1"/>
          </p:cNvSpPr>
          <p:nvPr>
            <p:ph type="body" idx="1"/>
          </p:nvPr>
        </p:nvSpPr>
        <p:spPr>
          <a:xfrm>
            <a:off x="680562" y="2233365"/>
            <a:ext cx="5444490" cy="6463556"/>
          </a:xfrm>
        </p:spPr>
        <p:txBody>
          <a:bodyPr/>
          <a:lstStyle/>
          <a:p>
            <a:pPr>
              <a:lnSpc>
                <a:spcPct val="150000"/>
              </a:lnSpc>
            </a:pPr>
            <a:endParaRPr lang="en-NZ" sz="1400" baseline="0" dirty="0" smtClean="0"/>
          </a:p>
        </p:txBody>
      </p:sp>
      <p:sp>
        <p:nvSpPr>
          <p:cNvPr id="4" name="Slide Number Placeholder 3"/>
          <p:cNvSpPr>
            <a:spLocks noGrp="1"/>
          </p:cNvSpPr>
          <p:nvPr>
            <p:ph type="sldNum" sz="quarter" idx="10"/>
          </p:nvPr>
        </p:nvSpPr>
        <p:spPr/>
        <p:txBody>
          <a:bodyPr/>
          <a:lstStyle/>
          <a:p>
            <a:fld id="{85F2F37B-459B-47DD-B8B5-372288273A8A}" type="slidenum">
              <a:rPr lang="en-NZ" smtClean="0">
                <a:solidFill>
                  <a:prstClr val="black"/>
                </a:solidFill>
              </a:rPr>
              <a:pPr/>
              <a:t>10</a:t>
            </a:fld>
            <a:endParaRPr lang="en-NZ" dirty="0">
              <a:solidFill>
                <a:prstClr val="black"/>
              </a:solidFill>
            </a:endParaRPr>
          </a:p>
        </p:txBody>
      </p:sp>
    </p:spTree>
    <p:extLst>
      <p:ext uri="{BB962C8B-B14F-4D97-AF65-F5344CB8AC3E}">
        <p14:creationId xmlns:p14="http://schemas.microsoft.com/office/powerpoint/2010/main" val="2797709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1925" y="144463"/>
            <a:ext cx="2160588" cy="1620837"/>
          </a:xfrm>
        </p:spPr>
      </p:sp>
      <p:sp>
        <p:nvSpPr>
          <p:cNvPr id="3" name="Notes Placeholder 2"/>
          <p:cNvSpPr>
            <a:spLocks noGrp="1"/>
          </p:cNvSpPr>
          <p:nvPr>
            <p:ph type="body" idx="1"/>
          </p:nvPr>
        </p:nvSpPr>
        <p:spPr>
          <a:xfrm>
            <a:off x="234454" y="1873325"/>
            <a:ext cx="6264696" cy="6607572"/>
          </a:xfrm>
        </p:spPr>
        <p:txBody>
          <a:bodyPr/>
          <a:lstStyle/>
          <a:p>
            <a:pPr lvl="0"/>
            <a:endParaRPr lang="en-NZ" sz="1400" b="1" kern="1200" dirty="0" smtClean="0">
              <a:solidFill>
                <a:schemeClr val="tx1"/>
              </a:solidFill>
              <a:effectLst/>
              <a:latin typeface="+mn-lt"/>
              <a:ea typeface="+mn-ea"/>
              <a:cs typeface="+mn-cs"/>
            </a:endParaRPr>
          </a:p>
          <a:p>
            <a:pPr lvl="0"/>
            <a:endParaRPr lang="en-NZ" sz="1400" b="1" kern="1200" dirty="0" smtClean="0">
              <a:solidFill>
                <a:schemeClr val="tx1"/>
              </a:solidFill>
              <a:effectLst/>
              <a:latin typeface="+mn-lt"/>
              <a:ea typeface="+mn-ea"/>
              <a:cs typeface="+mn-cs"/>
            </a:endParaRPr>
          </a:p>
          <a:p>
            <a:pPr lvl="0"/>
            <a:r>
              <a:rPr lang="en-NZ" sz="1400" b="1" kern="1200" dirty="0" smtClean="0">
                <a:solidFill>
                  <a:schemeClr val="tx1"/>
                </a:solidFill>
                <a:effectLst/>
                <a:latin typeface="+mn-lt"/>
                <a:ea typeface="+mn-ea"/>
                <a:cs typeface="+mn-cs"/>
              </a:rPr>
              <a:t>Q: What is a Pathway Student Visa?</a:t>
            </a:r>
            <a:endParaRPr lang="en-NZ" sz="1400" kern="1200" dirty="0" smtClean="0">
              <a:solidFill>
                <a:schemeClr val="tx1"/>
              </a:solidFill>
              <a:effectLst/>
              <a:latin typeface="+mn-lt"/>
              <a:ea typeface="+mn-ea"/>
              <a:cs typeface="+mn-cs"/>
            </a:endParaRPr>
          </a:p>
          <a:p>
            <a:r>
              <a:rPr lang="en-NZ" sz="1400" b="1" kern="1200" dirty="0" smtClean="0">
                <a:solidFill>
                  <a:schemeClr val="tx1"/>
                </a:solidFill>
                <a:effectLst/>
                <a:latin typeface="+mn-lt"/>
                <a:ea typeface="+mn-ea"/>
                <a:cs typeface="+mn-cs"/>
              </a:rPr>
              <a:t>A:</a:t>
            </a:r>
            <a:r>
              <a:rPr lang="en-NZ" sz="1400" kern="1200" dirty="0" smtClean="0">
                <a:solidFill>
                  <a:schemeClr val="tx1"/>
                </a:solidFill>
                <a:effectLst/>
                <a:latin typeface="+mn-lt"/>
                <a:ea typeface="+mn-ea"/>
                <a:cs typeface="+mn-cs"/>
              </a:rPr>
              <a:t> A Pathway Student Visa allows a student to undertake up to three consecutive programmes of study on a single visa. The programmes of study can be at a single Pathway provider (e.g. Years 11-13 at a secondary school), or can be at up to three different Pathway providers (e.g. English language studies, followed by foundation studies, followed by a degree programme). A Pathway Student Visa can be granted for a maximum of five years. </a:t>
            </a:r>
          </a:p>
          <a:p>
            <a:r>
              <a:rPr lang="en-NZ" sz="1400" kern="1200" dirty="0" smtClean="0">
                <a:solidFill>
                  <a:schemeClr val="tx1"/>
                </a:solidFill>
                <a:effectLst/>
                <a:latin typeface="+mn-lt"/>
                <a:ea typeface="+mn-ea"/>
                <a:cs typeface="+mn-cs"/>
              </a:rPr>
              <a:t> </a:t>
            </a:r>
          </a:p>
          <a:p>
            <a:endParaRPr lang="en-NZ" sz="1400" kern="1200" dirty="0" smtClean="0">
              <a:solidFill>
                <a:schemeClr val="tx1"/>
              </a:solidFill>
              <a:effectLst/>
              <a:latin typeface="+mn-lt"/>
              <a:ea typeface="+mn-ea"/>
              <a:cs typeface="+mn-cs"/>
            </a:endParaRPr>
          </a:p>
          <a:p>
            <a:pPr lvl="0"/>
            <a:r>
              <a:rPr lang="en-NZ" sz="1400" b="1" kern="1200" dirty="0" smtClean="0">
                <a:solidFill>
                  <a:schemeClr val="tx1"/>
                </a:solidFill>
                <a:effectLst/>
                <a:latin typeface="+mn-lt"/>
                <a:ea typeface="+mn-ea"/>
                <a:cs typeface="+mn-cs"/>
              </a:rPr>
              <a:t>Q: What if the student changes their mind about their study pathway or does not meet the pre-requisites for the second or third course on their study pathway?</a:t>
            </a:r>
            <a:endParaRPr lang="en-NZ" sz="1400" kern="1200" dirty="0" smtClean="0">
              <a:solidFill>
                <a:schemeClr val="tx1"/>
              </a:solidFill>
              <a:effectLst/>
              <a:latin typeface="+mn-lt"/>
              <a:ea typeface="+mn-ea"/>
              <a:cs typeface="+mn-cs"/>
            </a:endParaRPr>
          </a:p>
          <a:p>
            <a:r>
              <a:rPr lang="en-NZ" sz="1400" b="1" kern="1200" dirty="0" smtClean="0">
                <a:solidFill>
                  <a:schemeClr val="tx1"/>
                </a:solidFill>
                <a:effectLst/>
                <a:latin typeface="+mn-lt"/>
                <a:ea typeface="+mn-ea"/>
                <a:cs typeface="+mn-cs"/>
              </a:rPr>
              <a:t>A:</a:t>
            </a:r>
            <a:r>
              <a:rPr lang="en-NZ" sz="1400" kern="1200" dirty="0" smtClean="0">
                <a:solidFill>
                  <a:schemeClr val="tx1"/>
                </a:solidFill>
                <a:effectLst/>
                <a:latin typeface="+mn-lt"/>
                <a:ea typeface="+mn-ea"/>
                <a:cs typeface="+mn-cs"/>
              </a:rPr>
              <a:t> The student has two options:</a:t>
            </a:r>
          </a:p>
          <a:p>
            <a:pPr lvl="0"/>
            <a:r>
              <a:rPr lang="en-NZ" sz="1400" kern="1200" dirty="0" smtClean="0">
                <a:solidFill>
                  <a:schemeClr val="tx1"/>
                </a:solidFill>
                <a:effectLst/>
                <a:latin typeface="+mn-lt"/>
                <a:ea typeface="+mn-ea"/>
                <a:cs typeface="+mn-cs"/>
              </a:rPr>
              <a:t>Option one is to apply for a variation of conditions. They can do this if they want to change their programme of study at the same education provider, so long as the new programme is at the same level or a higher level.</a:t>
            </a:r>
          </a:p>
          <a:p>
            <a:pPr lvl="0"/>
            <a:r>
              <a:rPr lang="en-NZ" sz="1400" kern="1200" dirty="0" smtClean="0">
                <a:solidFill>
                  <a:schemeClr val="tx1"/>
                </a:solidFill>
                <a:effectLst/>
                <a:latin typeface="+mn-lt"/>
                <a:ea typeface="+mn-ea"/>
                <a:cs typeface="+mn-cs"/>
              </a:rPr>
              <a:t>Option two is to apply for a new student visa. They must do this if they want to change to a different education provider or to a lower level programme of study. </a:t>
            </a:r>
          </a:p>
          <a:p>
            <a:endParaRPr lang="en-NZ" sz="1400" kern="1200" dirty="0" smtClean="0">
              <a:solidFill>
                <a:schemeClr val="tx1"/>
              </a:solidFill>
              <a:effectLst/>
              <a:latin typeface="+mn-lt"/>
              <a:ea typeface="+mn-ea"/>
              <a:cs typeface="+mn-cs"/>
            </a:endParaRPr>
          </a:p>
          <a:p>
            <a:endParaRPr lang="en-NZ" sz="1400" kern="1200" dirty="0" smtClean="0">
              <a:solidFill>
                <a:schemeClr val="tx1"/>
              </a:solidFill>
              <a:effectLst/>
              <a:latin typeface="+mn-lt"/>
              <a:ea typeface="+mn-ea"/>
              <a:cs typeface="+mn-cs"/>
            </a:endParaRPr>
          </a:p>
          <a:p>
            <a:endParaRPr lang="en-NZ" sz="1400" kern="1200" dirty="0" smtClean="0">
              <a:solidFill>
                <a:schemeClr val="tx1"/>
              </a:solidFill>
              <a:effectLst/>
              <a:latin typeface="+mn-lt"/>
              <a:ea typeface="+mn-ea"/>
              <a:cs typeface="+mn-cs"/>
            </a:endParaRPr>
          </a:p>
          <a:p>
            <a:r>
              <a:rPr lang="en-NZ" sz="1400" kern="1200" dirty="0" smtClean="0">
                <a:solidFill>
                  <a:schemeClr val="tx1"/>
                </a:solidFill>
                <a:effectLst/>
                <a:latin typeface="+mn-lt"/>
                <a:ea typeface="+mn-ea"/>
                <a:cs typeface="+mn-cs"/>
              </a:rPr>
              <a:t>All consecutive programmes of study that demonstrate academic progression are eligible, with the exception of the following pathways:</a:t>
            </a:r>
          </a:p>
          <a:p>
            <a:pPr lvl="0"/>
            <a:r>
              <a:rPr lang="en-NZ" sz="1400" kern="1200" dirty="0" smtClean="0">
                <a:solidFill>
                  <a:schemeClr val="tx1"/>
                </a:solidFill>
                <a:effectLst/>
                <a:latin typeface="+mn-lt"/>
                <a:ea typeface="+mn-ea"/>
                <a:cs typeface="+mn-cs"/>
              </a:rPr>
              <a:t>Any English language programme of study to any Level 1-4 Certificate on the New Zealand Qualifications Framework (NZQF);</a:t>
            </a:r>
          </a:p>
          <a:p>
            <a:pPr lvl="0"/>
            <a:r>
              <a:rPr lang="en-NZ" sz="1400" kern="1200" dirty="0" smtClean="0">
                <a:solidFill>
                  <a:schemeClr val="tx1"/>
                </a:solidFill>
                <a:effectLst/>
                <a:latin typeface="+mn-lt"/>
                <a:ea typeface="+mn-ea"/>
                <a:cs typeface="+mn-cs"/>
              </a:rPr>
              <a:t>All pathways within and between NZQF Levels 1-4 Certificates; and</a:t>
            </a:r>
          </a:p>
          <a:p>
            <a:pPr lvl="0"/>
            <a:r>
              <a:rPr lang="en-NZ" sz="1400" kern="1200" dirty="0" smtClean="0">
                <a:solidFill>
                  <a:schemeClr val="tx1"/>
                </a:solidFill>
                <a:effectLst/>
                <a:latin typeface="+mn-lt"/>
                <a:ea typeface="+mn-ea"/>
                <a:cs typeface="+mn-cs"/>
              </a:rPr>
              <a:t>Secondary school to any NZQF Levels 1–4 Certificates.</a:t>
            </a:r>
          </a:p>
          <a:p>
            <a:r>
              <a:rPr lang="en-NZ" sz="1400" kern="1200" dirty="0" smtClean="0">
                <a:solidFill>
                  <a:schemeClr val="tx1"/>
                </a:solidFill>
                <a:effectLst/>
                <a:latin typeface="+mn-lt"/>
                <a:ea typeface="+mn-ea"/>
                <a:cs typeface="+mn-cs"/>
              </a:rPr>
              <a:t> </a:t>
            </a:r>
          </a:p>
          <a:p>
            <a:r>
              <a:rPr lang="en-NZ" sz="1400" kern="1200" dirty="0" smtClean="0">
                <a:solidFill>
                  <a:schemeClr val="tx1"/>
                </a:solidFill>
                <a:effectLst/>
                <a:latin typeface="+mn-lt"/>
                <a:ea typeface="+mn-ea"/>
                <a:cs typeface="+mn-cs"/>
              </a:rPr>
              <a:t> </a:t>
            </a:r>
          </a:p>
          <a:p>
            <a:pPr>
              <a:lnSpc>
                <a:spcPct val="150000"/>
              </a:lnSpc>
            </a:pPr>
            <a:endParaRPr lang="en-NZ" sz="1600" baseline="0" dirty="0" smtClean="0"/>
          </a:p>
          <a:p>
            <a:pPr>
              <a:lnSpc>
                <a:spcPct val="150000"/>
              </a:lnSpc>
            </a:pPr>
            <a:endParaRPr lang="en-NZ" sz="1400" baseline="0" dirty="0" smtClean="0"/>
          </a:p>
        </p:txBody>
      </p:sp>
      <p:sp>
        <p:nvSpPr>
          <p:cNvPr id="4" name="Slide Number Placeholder 3"/>
          <p:cNvSpPr>
            <a:spLocks noGrp="1"/>
          </p:cNvSpPr>
          <p:nvPr>
            <p:ph type="sldNum" sz="quarter" idx="10"/>
          </p:nvPr>
        </p:nvSpPr>
        <p:spPr/>
        <p:txBody>
          <a:bodyPr/>
          <a:lstStyle/>
          <a:p>
            <a:fld id="{85F2F37B-459B-47DD-B8B5-372288273A8A}" type="slidenum">
              <a:rPr lang="en-NZ" smtClean="0">
                <a:solidFill>
                  <a:prstClr val="black"/>
                </a:solidFill>
              </a:rPr>
              <a:pPr/>
              <a:t>11</a:t>
            </a:fld>
            <a:endParaRPr lang="en-NZ" dirty="0">
              <a:solidFill>
                <a:prstClr val="black"/>
              </a:solidFill>
            </a:endParaRPr>
          </a:p>
        </p:txBody>
      </p:sp>
    </p:spTree>
    <p:extLst>
      <p:ext uri="{BB962C8B-B14F-4D97-AF65-F5344CB8AC3E}">
        <p14:creationId xmlns:p14="http://schemas.microsoft.com/office/powerpoint/2010/main" val="33853272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Fair</a:t>
            </a:r>
            <a:r>
              <a:rPr lang="en-NZ" baseline="0" dirty="0" smtClean="0"/>
              <a:t> to say that INZ is somewhat disappointed about the uptake </a:t>
            </a:r>
            <a:endParaRPr lang="en-NZ" dirty="0" smtClean="0"/>
          </a:p>
          <a:p>
            <a:endParaRPr lang="en-NZ" dirty="0"/>
          </a:p>
        </p:txBody>
      </p:sp>
      <p:sp>
        <p:nvSpPr>
          <p:cNvPr id="4" name="Slide Number Placeholder 3"/>
          <p:cNvSpPr>
            <a:spLocks noGrp="1"/>
          </p:cNvSpPr>
          <p:nvPr>
            <p:ph type="sldNum" sz="quarter" idx="10"/>
          </p:nvPr>
        </p:nvSpPr>
        <p:spPr/>
        <p:txBody>
          <a:bodyPr/>
          <a:lstStyle/>
          <a:p>
            <a:fld id="{85F2F37B-459B-47DD-B8B5-372288273A8A}" type="slidenum">
              <a:rPr lang="en-NZ" smtClean="0">
                <a:solidFill>
                  <a:prstClr val="black"/>
                </a:solidFill>
              </a:rPr>
              <a:pPr/>
              <a:t>12</a:t>
            </a:fld>
            <a:endParaRPr lang="en-NZ" dirty="0">
              <a:solidFill>
                <a:prstClr val="black"/>
              </a:solidFill>
            </a:endParaRPr>
          </a:p>
        </p:txBody>
      </p:sp>
    </p:spTree>
    <p:extLst>
      <p:ext uri="{BB962C8B-B14F-4D97-AF65-F5344CB8AC3E}">
        <p14:creationId xmlns:p14="http://schemas.microsoft.com/office/powerpoint/2010/main" val="6940546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11213" y="504825"/>
            <a:ext cx="2235200" cy="1677988"/>
          </a:xfrm>
        </p:spPr>
      </p:sp>
      <p:sp>
        <p:nvSpPr>
          <p:cNvPr id="3" name="Notes Placeholder 2"/>
          <p:cNvSpPr>
            <a:spLocks noGrp="1"/>
          </p:cNvSpPr>
          <p:nvPr>
            <p:ph type="body" idx="1"/>
          </p:nvPr>
        </p:nvSpPr>
        <p:spPr>
          <a:xfrm>
            <a:off x="680562" y="2233365"/>
            <a:ext cx="5444490" cy="6463556"/>
          </a:xfrm>
        </p:spPr>
        <p:txBody>
          <a:bodyPr/>
          <a:lstStyle/>
          <a:p>
            <a:pPr>
              <a:lnSpc>
                <a:spcPct val="150000"/>
              </a:lnSpc>
            </a:pPr>
            <a:endParaRPr lang="en-NZ" sz="1400" baseline="0" dirty="0" smtClean="0"/>
          </a:p>
        </p:txBody>
      </p:sp>
      <p:sp>
        <p:nvSpPr>
          <p:cNvPr id="4" name="Slide Number Placeholder 3"/>
          <p:cNvSpPr>
            <a:spLocks noGrp="1"/>
          </p:cNvSpPr>
          <p:nvPr>
            <p:ph type="sldNum" sz="quarter" idx="10"/>
          </p:nvPr>
        </p:nvSpPr>
        <p:spPr/>
        <p:txBody>
          <a:bodyPr/>
          <a:lstStyle/>
          <a:p>
            <a:fld id="{85F2F37B-459B-47DD-B8B5-372288273A8A}" type="slidenum">
              <a:rPr lang="en-NZ" smtClean="0">
                <a:solidFill>
                  <a:prstClr val="black"/>
                </a:solidFill>
              </a:rPr>
              <a:pPr/>
              <a:t>13</a:t>
            </a:fld>
            <a:endParaRPr lang="en-NZ" dirty="0">
              <a:solidFill>
                <a:prstClr val="black"/>
              </a:solidFill>
            </a:endParaRPr>
          </a:p>
        </p:txBody>
      </p:sp>
    </p:spTree>
    <p:extLst>
      <p:ext uri="{BB962C8B-B14F-4D97-AF65-F5344CB8AC3E}">
        <p14:creationId xmlns:p14="http://schemas.microsoft.com/office/powerpoint/2010/main" val="27977093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1925" y="144463"/>
            <a:ext cx="2160588" cy="1620837"/>
          </a:xfrm>
        </p:spPr>
      </p:sp>
      <p:sp>
        <p:nvSpPr>
          <p:cNvPr id="3" name="Notes Placeholder 2"/>
          <p:cNvSpPr>
            <a:spLocks noGrp="1"/>
          </p:cNvSpPr>
          <p:nvPr>
            <p:ph type="body" idx="1"/>
          </p:nvPr>
        </p:nvSpPr>
        <p:spPr>
          <a:xfrm>
            <a:off x="234454" y="1873325"/>
            <a:ext cx="6264696" cy="6607572"/>
          </a:xfrm>
        </p:spPr>
        <p:txBody>
          <a:bodyPr/>
          <a:lstStyle/>
          <a:p>
            <a:pPr marL="171450" indent="-171450">
              <a:lnSpc>
                <a:spcPct val="150000"/>
              </a:lnSpc>
              <a:buFont typeface="Arial" panose="020B0604020202020204" pitchFamily="34" charset="0"/>
              <a:buChar char="•"/>
            </a:pPr>
            <a:r>
              <a:rPr lang="en-NZ" sz="1400" baseline="0" dirty="0" smtClean="0"/>
              <a:t>The IPP was a shared risk model where providers were responsible for assessing student’s bona fides and financials and, in return, received streamlined processing for nominated offshore visa applications</a:t>
            </a:r>
          </a:p>
          <a:p>
            <a:pPr marL="171450" indent="-171450">
              <a:lnSpc>
                <a:spcPct val="150000"/>
              </a:lnSpc>
              <a:buFont typeface="Arial" panose="020B0604020202020204" pitchFamily="34" charset="0"/>
              <a:buChar char="•"/>
            </a:pPr>
            <a:r>
              <a:rPr lang="en-NZ" sz="1400" dirty="0" smtClean="0"/>
              <a:t>Under</a:t>
            </a:r>
            <a:r>
              <a:rPr lang="en-NZ" sz="1400" baseline="0" dirty="0" smtClean="0"/>
              <a:t> the PSP, the provider isn’t required to verify a student’s bona fides or financials and there’s no nomination</a:t>
            </a:r>
          </a:p>
          <a:p>
            <a:pPr marL="171450" indent="-171450">
              <a:lnSpc>
                <a:spcPct val="150000"/>
              </a:lnSpc>
              <a:buFont typeface="Arial" panose="020B0604020202020204" pitchFamily="34" charset="0"/>
              <a:buChar char="•"/>
            </a:pPr>
            <a:r>
              <a:rPr lang="en-NZ" sz="1400" baseline="0" dirty="0" smtClean="0"/>
              <a:t>All offshore applications that are lodged online will automatically qualify for prioritised processing</a:t>
            </a:r>
          </a:p>
          <a:p>
            <a:pPr marL="171450" indent="-171450">
              <a:lnSpc>
                <a:spcPct val="150000"/>
              </a:lnSpc>
              <a:buFont typeface="Arial" panose="020B0604020202020204" pitchFamily="34" charset="0"/>
              <a:buChar char="•"/>
            </a:pPr>
            <a:r>
              <a:rPr lang="en-NZ" sz="1400" baseline="0" dirty="0" smtClean="0">
                <a:solidFill>
                  <a:srgbClr val="00B050"/>
                </a:solidFill>
              </a:rPr>
              <a:t>Actual processing times will differ depending on the application, but these applications will be processed faster than comparable applications that are not prioritised</a:t>
            </a:r>
          </a:p>
          <a:p>
            <a:pPr>
              <a:lnSpc>
                <a:spcPct val="150000"/>
              </a:lnSpc>
            </a:pPr>
            <a:endParaRPr lang="en-NZ" sz="1400" dirty="0" smtClean="0"/>
          </a:p>
          <a:p>
            <a:pPr>
              <a:lnSpc>
                <a:spcPct val="150000"/>
              </a:lnSpc>
            </a:pPr>
            <a:r>
              <a:rPr lang="en-NZ" sz="1400" dirty="0" smtClean="0"/>
              <a:t>Industry</a:t>
            </a:r>
            <a:r>
              <a:rPr lang="en-NZ" sz="1400" baseline="0" dirty="0" smtClean="0"/>
              <a:t> bodies:</a:t>
            </a:r>
          </a:p>
          <a:p>
            <a:pPr marL="171450" indent="-171450">
              <a:lnSpc>
                <a:spcPct val="150000"/>
              </a:lnSpc>
              <a:buFont typeface="Arial" panose="020B0604020202020204" pitchFamily="34" charset="0"/>
              <a:buChar char="•"/>
            </a:pPr>
            <a:r>
              <a:rPr lang="en-NZ" sz="1400" baseline="0" dirty="0" smtClean="0"/>
              <a:t>Eight formal submissions received</a:t>
            </a:r>
          </a:p>
          <a:p>
            <a:pPr marL="171450" indent="-171450">
              <a:lnSpc>
                <a:spcPct val="150000"/>
              </a:lnSpc>
              <a:buFont typeface="Arial" panose="020B0604020202020204" pitchFamily="34" charset="0"/>
              <a:buChar char="•"/>
            </a:pPr>
            <a:r>
              <a:rPr lang="en-NZ" sz="1400" baseline="0" dirty="0" smtClean="0"/>
              <a:t>Four from industry bodies and four from individual providers</a:t>
            </a:r>
          </a:p>
          <a:p>
            <a:pPr marL="171450" indent="-171450">
              <a:lnSpc>
                <a:spcPct val="150000"/>
              </a:lnSpc>
              <a:buFont typeface="Arial" panose="020B0604020202020204" pitchFamily="34" charset="0"/>
              <a:buChar char="•"/>
            </a:pPr>
            <a:endParaRPr lang="en-NZ" sz="1400" baseline="0" dirty="0" smtClean="0"/>
          </a:p>
          <a:p>
            <a:pPr marL="0" indent="0">
              <a:lnSpc>
                <a:spcPct val="150000"/>
              </a:lnSpc>
              <a:buFont typeface="Arial" panose="020B0604020202020204" pitchFamily="34" charset="0"/>
              <a:buNone/>
            </a:pPr>
            <a:r>
              <a:rPr lang="en-NZ" sz="1400" baseline="0" dirty="0" smtClean="0"/>
              <a:t>Workshops:</a:t>
            </a:r>
          </a:p>
          <a:p>
            <a:pPr marL="171450" indent="-171450">
              <a:lnSpc>
                <a:spcPct val="150000"/>
              </a:lnSpc>
              <a:buFont typeface="Arial" panose="020B0604020202020204" pitchFamily="34" charset="0"/>
              <a:buChar char="•"/>
            </a:pPr>
            <a:r>
              <a:rPr lang="en-NZ" sz="1400" baseline="0" dirty="0" smtClean="0"/>
              <a:t>Three workshops held – one each in Auckland, Wellington and Christchurch</a:t>
            </a:r>
          </a:p>
          <a:p>
            <a:pPr marL="171450" indent="-171450">
              <a:lnSpc>
                <a:spcPct val="150000"/>
              </a:lnSpc>
              <a:buFont typeface="Arial" panose="020B0604020202020204" pitchFamily="34" charset="0"/>
              <a:buChar char="•"/>
            </a:pPr>
            <a:r>
              <a:rPr lang="en-NZ" sz="1400" baseline="0" dirty="0" smtClean="0"/>
              <a:t>A total of 42 people attended, representing 26 providers</a:t>
            </a:r>
          </a:p>
          <a:p>
            <a:pPr marL="171450" indent="-171450">
              <a:lnSpc>
                <a:spcPct val="150000"/>
              </a:lnSpc>
              <a:buFont typeface="Arial" panose="020B0604020202020204" pitchFamily="34" charset="0"/>
              <a:buChar char="•"/>
            </a:pPr>
            <a:r>
              <a:rPr lang="en-NZ" sz="1400" baseline="0" dirty="0" smtClean="0"/>
              <a:t>Attendees were a mixture of international administration and marketing staff</a:t>
            </a:r>
          </a:p>
          <a:p>
            <a:pPr marL="171450" indent="-171450">
              <a:lnSpc>
                <a:spcPct val="150000"/>
              </a:lnSpc>
              <a:buFont typeface="Arial" panose="020B0604020202020204" pitchFamily="34" charset="0"/>
              <a:buChar char="•"/>
            </a:pPr>
            <a:endParaRPr lang="en-NZ" sz="1400" baseline="0" dirty="0" smtClean="0"/>
          </a:p>
          <a:p>
            <a:pPr lvl="0"/>
            <a:r>
              <a:rPr lang="en-NZ" sz="1200" kern="1200" dirty="0" smtClean="0">
                <a:solidFill>
                  <a:schemeClr val="tx1"/>
                </a:solidFill>
                <a:effectLst/>
                <a:latin typeface="+mn-lt"/>
                <a:ea typeface="+mn-ea"/>
                <a:cs typeface="+mn-cs"/>
              </a:rPr>
              <a:t>Key themes in the feedback received:</a:t>
            </a:r>
          </a:p>
          <a:p>
            <a:pPr lvl="1"/>
            <a:r>
              <a:rPr lang="en-NZ" sz="1200" kern="1200" dirty="0" smtClean="0">
                <a:solidFill>
                  <a:schemeClr val="tx1"/>
                </a:solidFill>
                <a:effectLst/>
                <a:latin typeface="+mn-lt"/>
                <a:ea typeface="+mn-ea"/>
                <a:cs typeface="+mn-cs"/>
              </a:rPr>
              <a:t>Benefits of the scheme are not clear.</a:t>
            </a:r>
          </a:p>
          <a:p>
            <a:pPr lvl="1"/>
            <a:r>
              <a:rPr lang="en-NZ" sz="1200" kern="1200" dirty="0" smtClean="0">
                <a:solidFill>
                  <a:schemeClr val="tx1"/>
                </a:solidFill>
                <a:effectLst/>
                <a:latin typeface="+mn-lt"/>
                <a:ea typeface="+mn-ea"/>
                <a:cs typeface="+mn-cs"/>
              </a:rPr>
              <a:t>INZ’s use of a provider’s offshore visa </a:t>
            </a:r>
            <a:r>
              <a:rPr lang="en-NZ" sz="1200" u="sng" kern="1200" dirty="0" smtClean="0">
                <a:solidFill>
                  <a:schemeClr val="tx1"/>
                </a:solidFill>
                <a:effectLst/>
                <a:latin typeface="+mn-lt"/>
                <a:ea typeface="+mn-ea"/>
                <a:cs typeface="+mn-cs"/>
              </a:rPr>
              <a:t>approval rate</a:t>
            </a:r>
            <a:r>
              <a:rPr lang="en-NZ" sz="1200" kern="1200" dirty="0" smtClean="0">
                <a:solidFill>
                  <a:schemeClr val="tx1"/>
                </a:solidFill>
                <a:effectLst/>
                <a:latin typeface="+mn-lt"/>
                <a:ea typeface="+mn-ea"/>
                <a:cs typeface="+mn-cs"/>
              </a:rPr>
              <a:t> as one of the criteria for entry was seen as a disincentive for providers to enter into new markets.</a:t>
            </a:r>
          </a:p>
          <a:p>
            <a:pPr lvl="1"/>
            <a:r>
              <a:rPr lang="en-NZ" sz="1200" kern="1200" dirty="0" smtClean="0">
                <a:solidFill>
                  <a:schemeClr val="tx1"/>
                </a:solidFill>
                <a:effectLst/>
                <a:latin typeface="+mn-lt"/>
                <a:ea typeface="+mn-ea"/>
                <a:cs typeface="+mn-cs"/>
              </a:rPr>
              <a:t>INZ’s use of a provider’s offshore visa </a:t>
            </a:r>
            <a:r>
              <a:rPr lang="en-NZ" sz="1200" u="sng" kern="1200" dirty="0" smtClean="0">
                <a:solidFill>
                  <a:schemeClr val="tx1"/>
                </a:solidFill>
                <a:effectLst/>
                <a:latin typeface="+mn-lt"/>
                <a:ea typeface="+mn-ea"/>
                <a:cs typeface="+mn-cs"/>
              </a:rPr>
              <a:t>application volume</a:t>
            </a:r>
            <a:r>
              <a:rPr lang="en-NZ" sz="1200" kern="1200" dirty="0" smtClean="0">
                <a:solidFill>
                  <a:schemeClr val="tx1"/>
                </a:solidFill>
                <a:effectLst/>
                <a:latin typeface="+mn-lt"/>
                <a:ea typeface="+mn-ea"/>
                <a:cs typeface="+mn-cs"/>
              </a:rPr>
              <a:t> as one of the criteria for entry was seen to disadvantage high-quality but low-volume providers. </a:t>
            </a:r>
          </a:p>
          <a:p>
            <a:pPr lvl="1"/>
            <a:r>
              <a:rPr lang="en-NZ" sz="1200" kern="1200" dirty="0" smtClean="0">
                <a:solidFill>
                  <a:schemeClr val="tx1"/>
                </a:solidFill>
                <a:effectLst/>
                <a:latin typeface="+mn-lt"/>
                <a:ea typeface="+mn-ea"/>
                <a:cs typeface="+mn-cs"/>
              </a:rPr>
              <a:t>Providers do not think they’re responsible for their student’s becoming unlawful, liable for deportation or being declined asylum.</a:t>
            </a:r>
          </a:p>
          <a:p>
            <a:pPr lvl="1"/>
            <a:r>
              <a:rPr lang="en-NZ" sz="1200" kern="1200" dirty="0" smtClean="0">
                <a:solidFill>
                  <a:schemeClr val="tx1"/>
                </a:solidFill>
                <a:effectLst/>
                <a:latin typeface="+mn-lt"/>
                <a:ea typeface="+mn-ea"/>
                <a:cs typeface="+mn-cs"/>
              </a:rPr>
              <a:t>Self-service reporting portal would be great. </a:t>
            </a:r>
          </a:p>
          <a:p>
            <a:pPr marL="0" indent="0">
              <a:lnSpc>
                <a:spcPct val="150000"/>
              </a:lnSpc>
              <a:buFont typeface="Arial" panose="020B0604020202020204" pitchFamily="34" charset="0"/>
              <a:buNone/>
            </a:pPr>
            <a:endParaRPr lang="en-NZ" sz="1400" baseline="0" dirty="0" smtClean="0"/>
          </a:p>
          <a:p>
            <a:pPr marL="0" indent="0">
              <a:lnSpc>
                <a:spcPct val="150000"/>
              </a:lnSpc>
              <a:buFont typeface="Arial" panose="020B0604020202020204" pitchFamily="34" charset="0"/>
              <a:buNone/>
            </a:pPr>
            <a:r>
              <a:rPr lang="en-NZ" sz="1400" baseline="0" dirty="0" smtClean="0"/>
              <a:t>Based on the feedback received, we’ve made a number of changes to the scheme including some changes to the entry criteria and performance standards</a:t>
            </a:r>
          </a:p>
          <a:p>
            <a:r>
              <a:rPr lang="en-NZ" sz="1200" kern="1200" dirty="0" smtClean="0">
                <a:solidFill>
                  <a:schemeClr val="tx1"/>
                </a:solidFill>
                <a:effectLst/>
                <a:latin typeface="+mn-lt"/>
                <a:ea typeface="+mn-ea"/>
                <a:cs typeface="+mn-cs"/>
              </a:rPr>
              <a:t>INZ has taken a customer informed design approach and consulted with the international education sector throughout the design phase. Feedback from key sector stakeholders is that the scheme would be more effective, and deliver greater benefits to qualifying providers and INZ, if we design additional process efficiencies into the model. Because of this, INZ has decided to investigate operational policy changes in order to simplify the student visa application and assessment processes for low risk applicants. The objective is to reduce the documentation required from low risk student visa applicants who have an offer of place from a qualifying education provider. </a:t>
            </a:r>
          </a:p>
          <a:p>
            <a:r>
              <a:rPr lang="en-NZ" sz="1200" kern="1200" dirty="0" smtClean="0">
                <a:solidFill>
                  <a:schemeClr val="tx1"/>
                </a:solidFill>
                <a:effectLst/>
                <a:latin typeface="+mn-lt"/>
                <a:ea typeface="+mn-ea"/>
                <a:cs typeface="+mn-cs"/>
              </a:rPr>
              <a:t>To develop the new operational policy enablers for the partnership model, implementation of the scheme (originally planned for mid-2016) will be delayed. INZ is now working towards implementing the new model ahead of the 2017 academic year. </a:t>
            </a:r>
          </a:p>
          <a:p>
            <a:pPr marL="0" indent="0">
              <a:lnSpc>
                <a:spcPct val="150000"/>
              </a:lnSpc>
              <a:buFont typeface="Arial" panose="020B0604020202020204" pitchFamily="34" charset="0"/>
              <a:buNone/>
            </a:pPr>
            <a:endParaRPr lang="en-NZ" sz="1400" baseline="0" dirty="0" smtClean="0"/>
          </a:p>
          <a:p>
            <a:pPr>
              <a:lnSpc>
                <a:spcPct val="150000"/>
              </a:lnSpc>
            </a:pPr>
            <a:endParaRPr lang="en-NZ" sz="1400" baseline="0" dirty="0" smtClean="0"/>
          </a:p>
        </p:txBody>
      </p:sp>
      <p:sp>
        <p:nvSpPr>
          <p:cNvPr id="4" name="Slide Number Placeholder 3"/>
          <p:cNvSpPr>
            <a:spLocks noGrp="1"/>
          </p:cNvSpPr>
          <p:nvPr>
            <p:ph type="sldNum" sz="quarter" idx="10"/>
          </p:nvPr>
        </p:nvSpPr>
        <p:spPr/>
        <p:txBody>
          <a:bodyPr/>
          <a:lstStyle/>
          <a:p>
            <a:fld id="{85F2F37B-459B-47DD-B8B5-372288273A8A}" type="slidenum">
              <a:rPr lang="en-NZ" smtClean="0">
                <a:solidFill>
                  <a:prstClr val="black"/>
                </a:solidFill>
              </a:rPr>
              <a:pPr/>
              <a:t>14</a:t>
            </a:fld>
            <a:endParaRPr lang="en-NZ" dirty="0">
              <a:solidFill>
                <a:prstClr val="black"/>
              </a:solidFill>
            </a:endParaRPr>
          </a:p>
        </p:txBody>
      </p:sp>
    </p:spTree>
    <p:extLst>
      <p:ext uri="{BB962C8B-B14F-4D97-AF65-F5344CB8AC3E}">
        <p14:creationId xmlns:p14="http://schemas.microsoft.com/office/powerpoint/2010/main" val="33853272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11213" y="504825"/>
            <a:ext cx="2235200" cy="1677988"/>
          </a:xfrm>
        </p:spPr>
      </p:sp>
      <p:sp>
        <p:nvSpPr>
          <p:cNvPr id="3" name="Notes Placeholder 2"/>
          <p:cNvSpPr>
            <a:spLocks noGrp="1"/>
          </p:cNvSpPr>
          <p:nvPr>
            <p:ph type="body" idx="1"/>
          </p:nvPr>
        </p:nvSpPr>
        <p:spPr>
          <a:xfrm>
            <a:off x="680562" y="2233365"/>
            <a:ext cx="5444490" cy="6463556"/>
          </a:xfrm>
        </p:spPr>
        <p:txBody>
          <a:bodyPr/>
          <a:lstStyle/>
          <a:p>
            <a:pPr>
              <a:lnSpc>
                <a:spcPct val="150000"/>
              </a:lnSpc>
            </a:pPr>
            <a:endParaRPr lang="en-NZ" sz="1400" baseline="0" dirty="0" smtClean="0"/>
          </a:p>
        </p:txBody>
      </p:sp>
      <p:sp>
        <p:nvSpPr>
          <p:cNvPr id="4" name="Slide Number Placeholder 3"/>
          <p:cNvSpPr>
            <a:spLocks noGrp="1"/>
          </p:cNvSpPr>
          <p:nvPr>
            <p:ph type="sldNum" sz="quarter" idx="10"/>
          </p:nvPr>
        </p:nvSpPr>
        <p:spPr/>
        <p:txBody>
          <a:bodyPr/>
          <a:lstStyle/>
          <a:p>
            <a:fld id="{85F2F37B-459B-47DD-B8B5-372288273A8A}" type="slidenum">
              <a:rPr lang="en-NZ" smtClean="0">
                <a:solidFill>
                  <a:prstClr val="black"/>
                </a:solidFill>
              </a:rPr>
              <a:pPr/>
              <a:t>15</a:t>
            </a:fld>
            <a:endParaRPr lang="en-NZ" dirty="0">
              <a:solidFill>
                <a:prstClr val="black"/>
              </a:solidFill>
            </a:endParaRPr>
          </a:p>
        </p:txBody>
      </p:sp>
    </p:spTree>
    <p:extLst>
      <p:ext uri="{BB962C8B-B14F-4D97-AF65-F5344CB8AC3E}">
        <p14:creationId xmlns:p14="http://schemas.microsoft.com/office/powerpoint/2010/main" val="2797709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b="1" dirty="0" smtClean="0">
                <a:solidFill>
                  <a:srgbClr val="0070C0"/>
                </a:solidFill>
              </a:rPr>
              <a:t>A commitment to help grow the international education industry</a:t>
            </a:r>
            <a:r>
              <a:rPr lang="en-NZ" sz="1200" dirty="0" smtClean="0">
                <a:solidFill>
                  <a:srgbClr val="0070C0"/>
                </a:solidFill>
              </a:rPr>
              <a:t> </a:t>
            </a:r>
          </a:p>
          <a:p>
            <a:r>
              <a:rPr lang="en-NZ" sz="1200" baseline="0" dirty="0" smtClean="0">
                <a:solidFill>
                  <a:srgbClr val="0070C0"/>
                </a:solidFill>
              </a:rPr>
              <a:t>I know it may not seem so at times, especially when we decline a student to whom you have offered a place, but INZ wants to see this industry grow and meet governments goals, we know that we need international talent in order for NZ to succeed and we absolutely know that international students are pool of talent that we would be silly not to tap into. We are constantly looking for ways  that INZ can assist to </a:t>
            </a:r>
            <a:r>
              <a:rPr lang="en-NZ" sz="1200" baseline="0" dirty="0" err="1" smtClean="0">
                <a:solidFill>
                  <a:srgbClr val="0070C0"/>
                </a:solidFill>
              </a:rPr>
              <a:t>faciliate</a:t>
            </a:r>
            <a:r>
              <a:rPr lang="en-NZ" sz="1200" baseline="0" dirty="0" smtClean="0">
                <a:solidFill>
                  <a:srgbClr val="0070C0"/>
                </a:solidFill>
              </a:rPr>
              <a:t> growth and you have my commitment to continue that. There are lots of tweaks that we could make to policy to facilitate good students and help you grow, I have quite a few ideas on the books at the moment that I will be pushing for. </a:t>
            </a:r>
            <a:endParaRPr lang="en-NZ" sz="1200" baseline="0" dirty="0" smtClean="0"/>
          </a:p>
          <a:p>
            <a:endParaRPr lang="en-NZ" sz="1200" baseline="0" dirty="0" smtClean="0"/>
          </a:p>
          <a:p>
            <a:r>
              <a:rPr lang="en-NZ" sz="1200" baseline="0" dirty="0" smtClean="0"/>
              <a:t>We can only support you if we talk to you. </a:t>
            </a:r>
          </a:p>
          <a:p>
            <a:r>
              <a:rPr lang="en-NZ" sz="1200" baseline="0" dirty="0" smtClean="0"/>
              <a:t>Relationship is with your peak industry bodies such as SIEBA for the schools, ITENZ and ITI for the PTEs, ITP International for the Polytechnics and various University forums. Katy and her team at Palmerston North generally manage relationships with individual providers.</a:t>
            </a:r>
          </a:p>
          <a:p>
            <a:endParaRPr lang="en-NZ" sz="1200" baseline="0" dirty="0" smtClean="0"/>
          </a:p>
          <a:p>
            <a:r>
              <a:rPr lang="en-NZ" sz="1200" baseline="0" dirty="0" smtClean="0"/>
              <a:t>We use the peak bodies to disseminate information out to you on upcoming changes or important developments. We meet with them quarterly, to discuss matters of concern and to give advanced notice of strategies and products.</a:t>
            </a:r>
          </a:p>
          <a:p>
            <a:r>
              <a:rPr lang="en-NZ" sz="1200" baseline="0" dirty="0" smtClean="0"/>
              <a:t>We also use the peak bodies for consultation purposes when we want formal feedback from the education industry on projects or policies. From our point of view it is really important that the peak bodies are representative of the providers, so if you are not members of a peak body please consider joining one. </a:t>
            </a:r>
          </a:p>
          <a:p>
            <a:r>
              <a:rPr lang="en-NZ" sz="1200" baseline="0" dirty="0" smtClean="0"/>
              <a:t>Aligning with governments goal of development in the regions, over the coming business year we will be working hard to engage directly with your regional education representative. </a:t>
            </a:r>
          </a:p>
          <a:p>
            <a:endParaRPr lang="en-NZ" dirty="0" smtClean="0"/>
          </a:p>
          <a:p>
            <a:pPr>
              <a:lnSpc>
                <a:spcPct val="150000"/>
              </a:lnSpc>
            </a:pPr>
            <a:r>
              <a:rPr lang="en-NZ" baseline="0" dirty="0" smtClean="0"/>
              <a:t>One of the areas that we are passionate about, is building capability. We want you, as providers to offer places to students who will get a visa approved. Its not good for you, or for us if we have to decline a student visa application. </a:t>
            </a:r>
            <a:r>
              <a:rPr lang="en-NZ" dirty="0" smtClean="0"/>
              <a:t> </a:t>
            </a:r>
            <a:r>
              <a:rPr lang="en-NZ" b="1" baseline="0" dirty="0" smtClean="0"/>
              <a:t>However – if you don’t know what we look for, then how can you ensure you are targeting the right students? </a:t>
            </a:r>
          </a:p>
          <a:p>
            <a:pPr>
              <a:lnSpc>
                <a:spcPct val="150000"/>
              </a:lnSpc>
            </a:pPr>
            <a:endParaRPr lang="en-NZ" b="1" baseline="0" dirty="0" smtClean="0"/>
          </a:p>
          <a:p>
            <a:pPr>
              <a:lnSpc>
                <a:spcPct val="150000"/>
              </a:lnSpc>
            </a:pPr>
            <a:r>
              <a:rPr lang="en-NZ" baseline="0" dirty="0" smtClean="0"/>
              <a:t>INZ has embarked on a targeted campaign of transferring intelligence and information to you, through the following mechanisms:</a:t>
            </a:r>
          </a:p>
          <a:p>
            <a:pPr marL="285750" indent="-285750">
              <a:lnSpc>
                <a:spcPct val="150000"/>
              </a:lnSpc>
              <a:buFont typeface="Wingdings" panose="05000000000000000000" pitchFamily="2" charset="2"/>
              <a:buChar char="§"/>
            </a:pPr>
            <a:r>
              <a:rPr lang="en-NZ" baseline="0" dirty="0" smtClean="0"/>
              <a:t>Two international market days were held in 2015 with managers from all of our main offshore branches. The presentations covered Vietnam, South America, Thailand/Cambodia/Myanmar, India, Middle East and North Africa, Indonesia and China. The sessions were held in Wellington with all of the peak sector bodies attending plus some of their members. As we work on developing our business planning for the next financial year, Celia is committed to holding these Market information sessions again and is exploring holding them in cities outside of Wellington as well</a:t>
            </a:r>
            <a:r>
              <a:rPr lang="en-NZ" baseline="0" dirty="0" smtClean="0">
                <a:solidFill>
                  <a:srgbClr val="FF0000"/>
                </a:solidFill>
              </a:rPr>
              <a:t>. Question – how many of you are members of an industry peak body ? Of those who answered yes – how many of you knew that these days took place and how many of you received copies of the presentations that were sent to your peak body rep??</a:t>
            </a:r>
          </a:p>
          <a:p>
            <a:pPr marL="285750" indent="-285750">
              <a:lnSpc>
                <a:spcPct val="150000"/>
              </a:lnSpc>
              <a:buFont typeface="Wingdings" panose="05000000000000000000" pitchFamily="2" charset="2"/>
              <a:buChar char="§"/>
            </a:pPr>
            <a:r>
              <a:rPr lang="en-NZ" baseline="0" dirty="0" smtClean="0"/>
              <a:t>We’ve recommended changes to enrolment information so that providers can obtain information about the student visa decision directly. We’ve recommended that they include agent performance waivers in their contracts so that they can find out how agents are tracking, not just with their students, but across the agent performance. This is especially important in markets like India, where an agent may perform well for one provider, but not so well for another. This was all communicated through the peak industry bodies and should have filtered down to those of you who are members.</a:t>
            </a:r>
          </a:p>
          <a:p>
            <a:pPr marL="285750" indent="-285750">
              <a:lnSpc>
                <a:spcPct val="150000"/>
              </a:lnSpc>
              <a:buFont typeface="Wingdings" panose="05000000000000000000" pitchFamily="2" charset="2"/>
              <a:buChar char="§"/>
            </a:pPr>
            <a:r>
              <a:rPr lang="en-NZ" baseline="0" dirty="0" smtClean="0"/>
              <a:t>We have also begun to communicate directly about risk. As many of you will know, New Zealand is currently dealing with a number of issues relating to the India student market. Celia wrote to all of the peak bodies at the end of May, explaining the issues and advising the industry would start to see INZ’s regulatory functions being carried out (such as deportations, provider site visits and so on). This approach of direct communication is new for INZ and we will be increasing this approach. </a:t>
            </a:r>
          </a:p>
          <a:p>
            <a:pPr marL="285750" indent="-285750">
              <a:lnSpc>
                <a:spcPct val="150000"/>
              </a:lnSpc>
              <a:buFont typeface="Wingdings" panose="05000000000000000000" pitchFamily="2" charset="2"/>
              <a:buChar char="§"/>
            </a:pPr>
            <a:r>
              <a:rPr lang="en-NZ" baseline="0" dirty="0" smtClean="0"/>
              <a:t>INZ has a new website and on that website is a section called “Assist Migrants and Students”. This section was designed with you in mind and will be the place where all of our publicly released information on risk and value is held. We have a section called International Markets, which will give you up to date information on statistics and trends for a particular market. At the moment we only have India on there, but we have a schedule in place to develop profiles for other countries. We would like to hear from you around the type of information you would like to see on there. </a:t>
            </a:r>
          </a:p>
          <a:p>
            <a:endParaRPr lang="en-NZ" dirty="0" smtClean="0"/>
          </a:p>
          <a:p>
            <a:endParaRPr lang="en-NZ" dirty="0" smtClean="0"/>
          </a:p>
          <a:p>
            <a:endParaRPr lang="en-NZ" dirty="0"/>
          </a:p>
        </p:txBody>
      </p:sp>
      <p:sp>
        <p:nvSpPr>
          <p:cNvPr id="4" name="Slide Number Placeholder 3"/>
          <p:cNvSpPr>
            <a:spLocks noGrp="1"/>
          </p:cNvSpPr>
          <p:nvPr>
            <p:ph type="sldNum" sz="quarter" idx="10"/>
          </p:nvPr>
        </p:nvSpPr>
        <p:spPr/>
        <p:txBody>
          <a:bodyPr/>
          <a:lstStyle/>
          <a:p>
            <a:fld id="{85F2F37B-459B-47DD-B8B5-372288273A8A}" type="slidenum">
              <a:rPr lang="en-NZ" smtClean="0"/>
              <a:pPr/>
              <a:t>16</a:t>
            </a:fld>
            <a:endParaRPr lang="en-NZ" dirty="0"/>
          </a:p>
        </p:txBody>
      </p:sp>
    </p:spTree>
    <p:extLst>
      <p:ext uri="{BB962C8B-B14F-4D97-AF65-F5344CB8AC3E}">
        <p14:creationId xmlns:p14="http://schemas.microsoft.com/office/powerpoint/2010/main" val="2658218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b="1" dirty="0" smtClean="0">
                <a:solidFill>
                  <a:srgbClr val="0070C0"/>
                </a:solidFill>
              </a:rPr>
              <a:t>A commitment to carrying out our regulatory functions </a:t>
            </a:r>
            <a:r>
              <a:rPr lang="en-NZ" sz="1200" dirty="0" smtClean="0">
                <a:solidFill>
                  <a:srgbClr val="0070C0"/>
                </a:solidFill>
              </a:rPr>
              <a:t>to protect New Zealand’s borders, the integrity of our policies and the reputation of New Zealand</a:t>
            </a:r>
          </a:p>
          <a:p>
            <a:pPr marL="0" indent="0">
              <a:buNone/>
            </a:pPr>
            <a:r>
              <a:rPr lang="en-NZ" sz="1200" dirty="0" smtClean="0">
                <a:solidFill>
                  <a:srgbClr val="0070C0"/>
                </a:solidFill>
              </a:rPr>
              <a:t>For example, we have recently increased our compliance</a:t>
            </a:r>
            <a:r>
              <a:rPr lang="en-NZ" sz="1200" baseline="0" dirty="0" smtClean="0">
                <a:solidFill>
                  <a:srgbClr val="0070C0"/>
                </a:solidFill>
              </a:rPr>
              <a:t> in the education sector in response to some of the issues that we’ve seen coming out of India. We will continue to do this important work, to hold to account those who are non compliant. </a:t>
            </a:r>
            <a:endParaRPr lang="en-NZ" sz="1200" dirty="0" smtClean="0">
              <a:solidFill>
                <a:srgbClr val="0070C0"/>
              </a:solidFill>
            </a:endParaRPr>
          </a:p>
          <a:p>
            <a:pPr marL="0" indent="0">
              <a:buNone/>
            </a:pPr>
            <a:endParaRPr lang="en-NZ" sz="1200" dirty="0" smtClean="0">
              <a:solidFill>
                <a:srgbClr val="0070C0"/>
              </a:solidFill>
            </a:endParaRPr>
          </a:p>
          <a:p>
            <a:pPr marL="0" indent="0">
              <a:buNone/>
            </a:pPr>
            <a:r>
              <a:rPr lang="en-NZ" sz="1200" b="1" dirty="0" smtClean="0">
                <a:solidFill>
                  <a:srgbClr val="0070C0"/>
                </a:solidFill>
              </a:rPr>
              <a:t>A</a:t>
            </a:r>
            <a:r>
              <a:rPr lang="en-NZ" sz="1200" b="1" baseline="0" dirty="0" smtClean="0">
                <a:solidFill>
                  <a:srgbClr val="0070C0"/>
                </a:solidFill>
              </a:rPr>
              <a:t> commitment to working with our partner agencies</a:t>
            </a:r>
          </a:p>
          <a:p>
            <a:pPr marL="0" indent="0">
              <a:buNone/>
            </a:pPr>
            <a:r>
              <a:rPr lang="en-NZ" sz="1200" b="0" baseline="0" dirty="0" smtClean="0">
                <a:solidFill>
                  <a:srgbClr val="0070C0"/>
                </a:solidFill>
              </a:rPr>
              <a:t>There is nothing more frustrating than seeing agencies contradict each other, or seemingly going in different directions, especially if those agencies are regulators and you have to abide by all of the regulations! In the past year there has been a conscious effort by government to ensure that we are </a:t>
            </a:r>
            <a:r>
              <a:rPr lang="en-NZ" sz="1200" b="0" baseline="0" dirty="0" err="1" smtClean="0">
                <a:solidFill>
                  <a:srgbClr val="0070C0"/>
                </a:solidFill>
              </a:rPr>
              <a:t>singuing</a:t>
            </a:r>
            <a:r>
              <a:rPr lang="en-NZ" sz="1200" b="0" baseline="0" dirty="0" smtClean="0">
                <a:solidFill>
                  <a:srgbClr val="0070C0"/>
                </a:solidFill>
              </a:rPr>
              <a:t> in unison. INZ is </a:t>
            </a:r>
            <a:r>
              <a:rPr lang="en-NZ" sz="1200" b="0" baseline="0" dirty="0" err="1" smtClean="0">
                <a:solidFill>
                  <a:srgbClr val="0070C0"/>
                </a:solidFill>
              </a:rPr>
              <a:t>commited</a:t>
            </a:r>
            <a:r>
              <a:rPr lang="en-NZ" sz="1200" b="0" baseline="0" dirty="0" smtClean="0">
                <a:solidFill>
                  <a:srgbClr val="0070C0"/>
                </a:solidFill>
              </a:rPr>
              <a:t> to working closely with our partner agencies, especially ENZ and NZQA. </a:t>
            </a:r>
            <a:endParaRPr lang="en-NZ" sz="1200" b="0" dirty="0" smtClean="0">
              <a:solidFill>
                <a:srgbClr val="0070C0"/>
              </a:solidFill>
            </a:endParaRPr>
          </a:p>
          <a:p>
            <a:pPr marL="0" indent="0">
              <a:buNone/>
            </a:pPr>
            <a:endParaRPr lang="en-NZ" sz="1200" dirty="0" smtClean="0">
              <a:solidFill>
                <a:srgbClr val="0070C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NZ" sz="1200" b="1" dirty="0" smtClean="0">
                <a:solidFill>
                  <a:srgbClr val="0070C0"/>
                </a:solidFill>
              </a:rPr>
              <a:t>A team of people throughout NZ who can assist with settlement and retention </a:t>
            </a:r>
          </a:p>
          <a:p>
            <a:pPr marL="0" marR="0" indent="0" algn="l" defTabSz="914400" rtl="0" eaLnBrk="1" fontAlgn="auto" latinLnBrk="0" hangingPunct="1">
              <a:lnSpc>
                <a:spcPct val="100000"/>
              </a:lnSpc>
              <a:spcBef>
                <a:spcPts val="0"/>
              </a:spcBef>
              <a:spcAft>
                <a:spcPts val="0"/>
              </a:spcAft>
              <a:buClrTx/>
              <a:buSzTx/>
              <a:buFontTx/>
              <a:buNone/>
              <a:tabLst/>
              <a:defRPr/>
            </a:pPr>
            <a:r>
              <a:rPr lang="en-NZ" sz="1200" b="0" dirty="0" smtClean="0">
                <a:solidFill>
                  <a:srgbClr val="0070C0"/>
                </a:solidFill>
              </a:rPr>
              <a:t>Some</a:t>
            </a:r>
            <a:r>
              <a:rPr lang="en-NZ" sz="1200" b="0" baseline="0" dirty="0" smtClean="0">
                <a:solidFill>
                  <a:srgbClr val="0070C0"/>
                </a:solidFill>
              </a:rPr>
              <a:t> students are focused on work and residence, and study is their pathway. That’s fine, as long as they are genuine students who will comply with </a:t>
            </a:r>
            <a:r>
              <a:rPr lang="en-NZ" sz="1200" b="0" baseline="0" dirty="0" err="1" smtClean="0">
                <a:solidFill>
                  <a:srgbClr val="0070C0"/>
                </a:solidFill>
              </a:rPr>
              <a:t>tehir</a:t>
            </a:r>
            <a:r>
              <a:rPr lang="en-NZ" sz="1200" b="0" baseline="0" dirty="0" smtClean="0">
                <a:solidFill>
                  <a:srgbClr val="0070C0"/>
                </a:solidFill>
              </a:rPr>
              <a:t> visa conditions. However, it’s a tough market out there for graduates – domestic and international. If you are targeting some nationalities that are migration focused, such as the Philippines or India, then consider your offerings.  </a:t>
            </a:r>
            <a:r>
              <a:rPr lang="en-NZ" sz="1200" dirty="0" smtClean="0"/>
              <a:t>Consider NZ’s long term and potential skills shortages.</a:t>
            </a:r>
            <a:r>
              <a:rPr lang="en-NZ" sz="1200" baseline="0" dirty="0" smtClean="0"/>
              <a:t> Consider </a:t>
            </a:r>
            <a:r>
              <a:rPr lang="en-NZ" sz="1200" dirty="0" smtClean="0"/>
              <a:t>whether your students are best positioned with the qualifications they are taking to fill these demands. Consider your</a:t>
            </a:r>
            <a:r>
              <a:rPr lang="en-NZ" sz="1200" baseline="0" dirty="0" smtClean="0"/>
              <a:t> region’s skill shortages and whether there is potential to offer an education qualification that will help to fill that, so that you might be the first step for that student in their new life and your region might have a higher chance of retaining the skills that student will learn in NZ. </a:t>
            </a:r>
            <a:endParaRPr lang="en-NZ"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NZ" sz="1200" dirty="0" smtClean="0"/>
              <a:t>INZ has a team of regional</a:t>
            </a:r>
            <a:r>
              <a:rPr lang="en-NZ" sz="1200" baseline="0" dirty="0" smtClean="0"/>
              <a:t> based relationship managers who can assist you in this endeavour.  They can </a:t>
            </a:r>
            <a:r>
              <a:rPr lang="en-NZ" baseline="0" dirty="0" smtClean="0"/>
              <a:t>provide information sessions for students on pathways to visa options; </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Z" baseline="0" dirty="0" smtClean="0"/>
              <a:t>provide information and support for getting work, and for understanding the Kiwi workplace.</a:t>
            </a:r>
          </a:p>
          <a:p>
            <a:pPr marL="0" marR="0" indent="0" algn="l" defTabSz="914400" rtl="0" eaLnBrk="1" fontAlgn="auto" latinLnBrk="0" hangingPunct="1">
              <a:lnSpc>
                <a:spcPct val="100000"/>
              </a:lnSpc>
              <a:spcBef>
                <a:spcPts val="0"/>
              </a:spcBef>
              <a:spcAft>
                <a:spcPts val="0"/>
              </a:spcAft>
              <a:buClrTx/>
              <a:buSzTx/>
              <a:buFontTx/>
              <a:buNone/>
              <a:tabLst/>
              <a:defRPr/>
            </a:pPr>
            <a:endParaRPr lang="en-NZ" sz="1200" dirty="0" smtClean="0"/>
          </a:p>
          <a:p>
            <a:pPr marL="0" indent="0">
              <a:buNone/>
            </a:pPr>
            <a:endParaRPr lang="en-NZ" sz="1200" dirty="0" smtClean="0">
              <a:solidFill>
                <a:srgbClr val="0070C0"/>
              </a:solidFill>
            </a:endParaRPr>
          </a:p>
        </p:txBody>
      </p:sp>
      <p:sp>
        <p:nvSpPr>
          <p:cNvPr id="4" name="Slide Number Placeholder 3"/>
          <p:cNvSpPr>
            <a:spLocks noGrp="1"/>
          </p:cNvSpPr>
          <p:nvPr>
            <p:ph type="sldNum" sz="quarter" idx="10"/>
          </p:nvPr>
        </p:nvSpPr>
        <p:spPr/>
        <p:txBody>
          <a:bodyPr/>
          <a:lstStyle/>
          <a:p>
            <a:fld id="{85F2F37B-459B-47DD-B8B5-372288273A8A}" type="slidenum">
              <a:rPr lang="en-NZ" smtClean="0"/>
              <a:pPr/>
              <a:t>17</a:t>
            </a:fld>
            <a:endParaRPr lang="en-NZ" dirty="0"/>
          </a:p>
        </p:txBody>
      </p:sp>
    </p:spTree>
    <p:extLst>
      <p:ext uri="{BB962C8B-B14F-4D97-AF65-F5344CB8AC3E}">
        <p14:creationId xmlns:p14="http://schemas.microsoft.com/office/powerpoint/2010/main" val="2658218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85F2F37B-459B-47DD-B8B5-372288273A8A}" type="slidenum">
              <a:rPr lang="en-NZ" smtClean="0"/>
              <a:pPr/>
              <a:t>18</a:t>
            </a:fld>
            <a:endParaRPr lang="en-NZ" dirty="0"/>
          </a:p>
        </p:txBody>
      </p:sp>
    </p:spTree>
    <p:extLst>
      <p:ext uri="{BB962C8B-B14F-4D97-AF65-F5344CB8AC3E}">
        <p14:creationId xmlns:p14="http://schemas.microsoft.com/office/powerpoint/2010/main" val="19872341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22225"/>
            <a:ext cx="2663825" cy="1998663"/>
          </a:xfrm>
        </p:spPr>
      </p:sp>
      <p:sp>
        <p:nvSpPr>
          <p:cNvPr id="3" name="Notes Placeholder 2"/>
          <p:cNvSpPr>
            <a:spLocks noGrp="1"/>
          </p:cNvSpPr>
          <p:nvPr>
            <p:ph type="body" idx="1"/>
          </p:nvPr>
        </p:nvSpPr>
        <p:spPr>
          <a:xfrm>
            <a:off x="90438" y="2089349"/>
            <a:ext cx="6552728" cy="7272808"/>
          </a:xfrm>
        </p:spPr>
        <p:txBody>
          <a:bodyPr/>
          <a:lstStyle/>
          <a:p>
            <a:pPr marL="0" marR="0" indent="0" algn="just" defTabSz="914400" rtl="0" eaLnBrk="1" fontAlgn="auto" latinLnBrk="0" hangingPunct="1">
              <a:lnSpc>
                <a:spcPct val="150000"/>
              </a:lnSpc>
              <a:spcBef>
                <a:spcPts val="0"/>
              </a:spcBef>
              <a:spcAft>
                <a:spcPts val="0"/>
              </a:spcAft>
              <a:buClrTx/>
              <a:buSzTx/>
              <a:buFontTx/>
              <a:buNone/>
              <a:tabLst/>
              <a:defRPr/>
            </a:pPr>
            <a:r>
              <a:rPr lang="en-NZ" dirty="0" smtClean="0"/>
              <a:t>The</a:t>
            </a:r>
            <a:r>
              <a:rPr lang="en-NZ" baseline="0" dirty="0" smtClean="0"/>
              <a:t> </a:t>
            </a:r>
            <a:r>
              <a:rPr lang="en-NZ" sz="1400" baseline="0" dirty="0" smtClean="0">
                <a:solidFill>
                  <a:srgbClr val="FF0000"/>
                </a:solidFill>
              </a:rPr>
              <a:t>volume</a:t>
            </a:r>
            <a:r>
              <a:rPr lang="en-NZ" baseline="0" dirty="0" smtClean="0"/>
              <a:t> graph shows the total number of fee paying student visa applications we received offshore - regardless of the decision that was made on that application.  Currently we are slightly down in the number of applications compared to the same time last year by around 4500 applications (3400 approvals). INZ is not overly concerned about this, as 2015 was a pretty bumper year mainly due to the Rule 18 changes. You can see that  </a:t>
            </a:r>
            <a:r>
              <a:rPr lang="en-NZ" dirty="0" smtClean="0"/>
              <a:t>New Zealand</a:t>
            </a:r>
            <a:r>
              <a:rPr lang="en-NZ" baseline="0" dirty="0" smtClean="0"/>
              <a:t> experienced about a 20% growth in the volume of international student visa applications in 2015 over 2014.</a:t>
            </a:r>
            <a:r>
              <a:rPr lang="en-NZ" dirty="0" smtClean="0"/>
              <a:t> </a:t>
            </a:r>
            <a:r>
              <a:rPr lang="en-NZ" baseline="0" dirty="0" smtClean="0"/>
              <a:t>The majority of this growth was driven out of India</a:t>
            </a:r>
            <a:r>
              <a:rPr lang="en-NZ" dirty="0" smtClean="0"/>
              <a:t>. </a:t>
            </a:r>
          </a:p>
          <a:p>
            <a:pPr algn="just">
              <a:lnSpc>
                <a:spcPct val="150000"/>
              </a:lnSpc>
            </a:pPr>
            <a:endParaRPr lang="en-NZ" baseline="0" dirty="0" smtClean="0"/>
          </a:p>
          <a:p>
            <a:pPr algn="just">
              <a:lnSpc>
                <a:spcPct val="150000"/>
              </a:lnSpc>
            </a:pPr>
            <a:r>
              <a:rPr lang="en-NZ" baseline="0" dirty="0" smtClean="0"/>
              <a:t>If we turn our attention to the approval rate graph. you can see that in 2014 we declined 24% of all student visas lodged offshore, which grew to 30% in 2015, the majority of these being declines in India and a response to the low quality of </a:t>
            </a:r>
            <a:r>
              <a:rPr lang="en-NZ" baseline="0" dirty="0" err="1" smtClean="0"/>
              <a:t>applciations</a:t>
            </a:r>
            <a:r>
              <a:rPr lang="en-NZ" baseline="0" dirty="0" smtClean="0"/>
              <a:t> we received in advance of the Rule 18 </a:t>
            </a:r>
            <a:r>
              <a:rPr lang="en-NZ" baseline="0" dirty="0" err="1" smtClean="0"/>
              <a:t>cahgnes</a:t>
            </a:r>
            <a:r>
              <a:rPr lang="en-NZ" baseline="0" dirty="0" smtClean="0"/>
              <a:t>. </a:t>
            </a:r>
            <a:r>
              <a:rPr lang="en-NZ" dirty="0" smtClean="0"/>
              <a:t> We do feel</a:t>
            </a:r>
            <a:r>
              <a:rPr lang="en-NZ" baseline="0" dirty="0" smtClean="0"/>
              <a:t> that this year will see more declined decisions over last year, and again this will be felt most in India where we have the highest volume and are grappling with the highest level of fraud that INZ has ever seen in student applications. Those of you who have an interest in India will, I hope, be attending our session later today on India – from an Immigration New Zealand perspective. </a:t>
            </a:r>
            <a:endParaRPr lang="en-NZ" dirty="0" smtClean="0"/>
          </a:p>
          <a:p>
            <a:pPr algn="just"/>
            <a:endParaRPr lang="en-NZ" baseline="0" dirty="0" smtClean="0"/>
          </a:p>
          <a:p>
            <a:pPr algn="just"/>
            <a:endParaRPr lang="en-NZ" baseline="0" dirty="0" smtClean="0"/>
          </a:p>
        </p:txBody>
      </p:sp>
      <p:sp>
        <p:nvSpPr>
          <p:cNvPr id="4" name="Slide Number Placeholder 3"/>
          <p:cNvSpPr>
            <a:spLocks noGrp="1"/>
          </p:cNvSpPr>
          <p:nvPr>
            <p:ph type="sldNum" sz="quarter" idx="10"/>
          </p:nvPr>
        </p:nvSpPr>
        <p:spPr/>
        <p:txBody>
          <a:bodyPr/>
          <a:lstStyle/>
          <a:p>
            <a:fld id="{85F2F37B-459B-47DD-B8B5-372288273A8A}" type="slidenum">
              <a:rPr lang="en-NZ" smtClean="0"/>
              <a:pPr/>
              <a:t>2</a:t>
            </a:fld>
            <a:endParaRPr lang="en-NZ" dirty="0"/>
          </a:p>
        </p:txBody>
      </p:sp>
    </p:spTree>
    <p:extLst>
      <p:ext uri="{BB962C8B-B14F-4D97-AF65-F5344CB8AC3E}">
        <p14:creationId xmlns:p14="http://schemas.microsoft.com/office/powerpoint/2010/main" val="3217242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50000"/>
              </a:lnSpc>
            </a:pPr>
            <a:r>
              <a:rPr lang="en-NZ" baseline="0" dirty="0" smtClean="0"/>
              <a:t>In 2015 we saw growth out of the Philippines, 2300 odd applications which was nearly double that received the previous year. We don’t anticipate the same level of growth in 2016 that we experienced last year, because much of last year’s growth was a response to the Rule 18 introduction where many applicants wanted to apply for visas before the requirement to produce an IELTS or equivalent came in.  Our approval rate for the Philippines was 78% in 2015 and have dropped a bit this year. The main reasons for declines in the Philippines are financial. </a:t>
            </a:r>
          </a:p>
          <a:p>
            <a:pPr algn="just">
              <a:lnSpc>
                <a:spcPct val="150000"/>
              </a:lnSpc>
            </a:pPr>
            <a:endParaRPr lang="en-NZ" baseline="0" dirty="0" smtClean="0"/>
          </a:p>
          <a:p>
            <a:pPr marL="0" marR="0" indent="0" algn="just" defTabSz="914400" rtl="0" eaLnBrk="1" fontAlgn="auto" latinLnBrk="0" hangingPunct="1">
              <a:lnSpc>
                <a:spcPct val="150000"/>
              </a:lnSpc>
              <a:spcBef>
                <a:spcPts val="0"/>
              </a:spcBef>
              <a:spcAft>
                <a:spcPts val="0"/>
              </a:spcAft>
              <a:buClrTx/>
              <a:buSzTx/>
              <a:buFontTx/>
              <a:buNone/>
              <a:tabLst/>
              <a:defRPr/>
            </a:pPr>
            <a:r>
              <a:rPr lang="en-NZ" baseline="0" dirty="0" smtClean="0"/>
              <a:t>Vietnam is an interesting market as we identified that the main risk comes from English language students who are studying English with the intention to move into further study (rather than short term EL study or students who enter straight into the tertiary study). </a:t>
            </a:r>
          </a:p>
          <a:p>
            <a:pPr algn="just">
              <a:lnSpc>
                <a:spcPct val="150000"/>
              </a:lnSpc>
            </a:pPr>
            <a:r>
              <a:rPr lang="en-NZ" baseline="0" dirty="0" smtClean="0"/>
              <a:t>In 2015 our data analysis showed that Vietnam had a high overstay rate (8%) and 75% of those over stayers had entered NZ on a student or limited student visa. 71% of the English language students came from five provinces, which have been identified as high risk. The current approval rate of 81% is positive and the reason for the increase is that the profile of the student has changed following our feedback to you. Younger school students are low volume, however we have had a number of issues with guardians. They often find their soulmate soon after arrival and end up on work visas based on partnership which means that the students become domestic for fees purposes. </a:t>
            </a:r>
          </a:p>
          <a:p>
            <a:pPr algn="just">
              <a:lnSpc>
                <a:spcPct val="150000"/>
              </a:lnSpc>
            </a:pPr>
            <a:endParaRPr lang="en-NZ" baseline="0" dirty="0" smtClean="0"/>
          </a:p>
          <a:p>
            <a:r>
              <a:rPr lang="en-NZ" baseline="0" dirty="0" smtClean="0"/>
              <a:t>Turkey is a market that I wanted to cover here because I have heard interest from some in the industry. </a:t>
            </a:r>
            <a:r>
              <a:rPr lang="en-NZ" sz="1200" kern="1200" dirty="0" smtClean="0">
                <a:solidFill>
                  <a:schemeClr val="tx1"/>
                </a:solidFill>
                <a:effectLst/>
                <a:latin typeface="+mn-lt"/>
                <a:ea typeface="+mn-ea"/>
                <a:cs typeface="+mn-cs"/>
              </a:rPr>
              <a:t>Tertiary</a:t>
            </a:r>
            <a:r>
              <a:rPr lang="en-NZ" sz="1200" kern="1200" baseline="0" dirty="0" smtClean="0">
                <a:solidFill>
                  <a:schemeClr val="tx1"/>
                </a:solidFill>
                <a:effectLst/>
                <a:latin typeface="+mn-lt"/>
                <a:ea typeface="+mn-ea"/>
                <a:cs typeface="+mn-cs"/>
              </a:rPr>
              <a:t> students</a:t>
            </a:r>
            <a:r>
              <a:rPr lang="en-NZ" sz="1200" kern="1200" dirty="0" smtClean="0">
                <a:solidFill>
                  <a:schemeClr val="tx1"/>
                </a:solidFill>
                <a:effectLst/>
                <a:latin typeface="+mn-lt"/>
                <a:ea typeface="+mn-ea"/>
                <a:cs typeface="+mn-cs"/>
              </a:rPr>
              <a:t> in the past have been relatively compliant</a:t>
            </a:r>
            <a:r>
              <a:rPr lang="en-NZ" sz="1200" kern="1200" baseline="0" dirty="0" smtClean="0">
                <a:solidFill>
                  <a:schemeClr val="tx1"/>
                </a:solidFill>
                <a:effectLst/>
                <a:latin typeface="+mn-lt"/>
                <a:ea typeface="+mn-ea"/>
                <a:cs typeface="+mn-cs"/>
              </a:rPr>
              <a:t> </a:t>
            </a:r>
            <a:r>
              <a:rPr lang="en-NZ" sz="1200" kern="1200" dirty="0" smtClean="0">
                <a:solidFill>
                  <a:schemeClr val="tx1"/>
                </a:solidFill>
                <a:effectLst/>
                <a:latin typeface="+mn-lt"/>
                <a:ea typeface="+mn-ea"/>
                <a:cs typeface="+mn-cs"/>
              </a:rPr>
              <a:t>with the</a:t>
            </a:r>
            <a:r>
              <a:rPr lang="en-NZ" sz="1200" kern="1200" baseline="0" dirty="0" smtClean="0">
                <a:solidFill>
                  <a:schemeClr val="tx1"/>
                </a:solidFill>
                <a:effectLst/>
                <a:latin typeface="+mn-lt"/>
                <a:ea typeface="+mn-ea"/>
                <a:cs typeface="+mn-cs"/>
              </a:rPr>
              <a:t> </a:t>
            </a:r>
            <a:r>
              <a:rPr lang="en-NZ" sz="1200" kern="1200" dirty="0" smtClean="0">
                <a:solidFill>
                  <a:schemeClr val="tx1"/>
                </a:solidFill>
                <a:effectLst/>
                <a:latin typeface="+mn-lt"/>
                <a:ea typeface="+mn-ea"/>
                <a:cs typeface="+mn-cs"/>
              </a:rPr>
              <a:t>terms of their visas given.  The exception to this has been English language students who have had relatively poor rates of visa compliance once in New Zealand.  As a result the approval rate for English language students is low for Turkey.</a:t>
            </a:r>
            <a:r>
              <a:rPr lang="en-NZ" sz="1200" kern="1200" baseline="0" dirty="0" smtClean="0">
                <a:solidFill>
                  <a:schemeClr val="tx1"/>
                </a:solidFill>
                <a:effectLst/>
                <a:latin typeface="+mn-lt"/>
                <a:ea typeface="+mn-ea"/>
                <a:cs typeface="+mn-cs"/>
              </a:rPr>
              <a:t> </a:t>
            </a:r>
            <a:r>
              <a:rPr lang="en-NZ" sz="1200" kern="1200" dirty="0" smtClean="0">
                <a:solidFill>
                  <a:schemeClr val="tx1"/>
                </a:solidFill>
                <a:effectLst/>
                <a:latin typeface="+mn-lt"/>
                <a:ea typeface="+mn-ea"/>
                <a:cs typeface="+mn-cs"/>
              </a:rPr>
              <a:t>However, Turkey is now a very different place from what it was.  Given the now increased tensions in Turkey and change in the socio-political landscape there are more and more Turks looking for pathways out of Turkey.  We’ve seen this through an increase in visa numbers coming from Turkey and an increase in non-compliance rates</a:t>
            </a:r>
            <a:r>
              <a:rPr lang="en-NZ" sz="1200" kern="1200" baseline="0" dirty="0" smtClean="0">
                <a:solidFill>
                  <a:schemeClr val="tx1"/>
                </a:solidFill>
                <a:effectLst/>
                <a:latin typeface="+mn-lt"/>
                <a:ea typeface="+mn-ea"/>
                <a:cs typeface="+mn-cs"/>
              </a:rPr>
              <a:t> from those who are already here. </a:t>
            </a:r>
          </a:p>
          <a:p>
            <a:endParaRPr lang="en-NZ" sz="1200" kern="1200" baseline="0" dirty="0" smtClean="0">
              <a:solidFill>
                <a:schemeClr val="tx1"/>
              </a:solidFill>
              <a:effectLst/>
              <a:latin typeface="+mn-lt"/>
              <a:ea typeface="+mn-ea"/>
              <a:cs typeface="+mn-cs"/>
            </a:endParaRPr>
          </a:p>
          <a:p>
            <a:r>
              <a:rPr lang="en-NZ" sz="1200" kern="1200" baseline="0" dirty="0" smtClean="0">
                <a:solidFill>
                  <a:schemeClr val="tx1"/>
                </a:solidFill>
                <a:effectLst/>
                <a:latin typeface="+mn-lt"/>
                <a:ea typeface="+mn-ea"/>
                <a:cs typeface="+mn-cs"/>
              </a:rPr>
              <a:t>The other nationality that shows a marked difference in approval rates is Nigeria, which is a large source country for some of our competitors. For New Zealand however we do not recommend going into Nigeria full of new market optimism because as the statistics show the approval rate is pretty poor. Verification concerns, identity concerns, funds concerns – all contribute to this.</a:t>
            </a:r>
            <a:endParaRPr lang="en-NZ" dirty="0" smtClean="0"/>
          </a:p>
          <a:p>
            <a:pPr algn="just">
              <a:lnSpc>
                <a:spcPct val="150000"/>
              </a:lnSpc>
            </a:pPr>
            <a:endParaRPr lang="en-NZ" dirty="0"/>
          </a:p>
        </p:txBody>
      </p:sp>
      <p:sp>
        <p:nvSpPr>
          <p:cNvPr id="4" name="Slide Number Placeholder 3"/>
          <p:cNvSpPr>
            <a:spLocks noGrp="1"/>
          </p:cNvSpPr>
          <p:nvPr>
            <p:ph type="sldNum" sz="quarter" idx="10"/>
          </p:nvPr>
        </p:nvSpPr>
        <p:spPr/>
        <p:txBody>
          <a:bodyPr/>
          <a:lstStyle/>
          <a:p>
            <a:fld id="{85F2F37B-459B-47DD-B8B5-372288273A8A}" type="slidenum">
              <a:rPr lang="en-NZ" smtClean="0"/>
              <a:pPr/>
              <a:t>3</a:t>
            </a:fld>
            <a:endParaRPr lang="en-NZ" dirty="0"/>
          </a:p>
        </p:txBody>
      </p:sp>
    </p:spTree>
    <p:extLst>
      <p:ext uri="{BB962C8B-B14F-4D97-AF65-F5344CB8AC3E}">
        <p14:creationId xmlns:p14="http://schemas.microsoft.com/office/powerpoint/2010/main" val="2893785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1925" y="144463"/>
            <a:ext cx="2160588" cy="1620837"/>
          </a:xfrm>
        </p:spPr>
      </p:sp>
      <p:sp>
        <p:nvSpPr>
          <p:cNvPr id="3" name="Notes Placeholder 2"/>
          <p:cNvSpPr>
            <a:spLocks noGrp="1"/>
          </p:cNvSpPr>
          <p:nvPr>
            <p:ph type="body" idx="1"/>
          </p:nvPr>
        </p:nvSpPr>
        <p:spPr>
          <a:xfrm>
            <a:off x="234454" y="1873325"/>
            <a:ext cx="6264696" cy="6607572"/>
          </a:xfrm>
        </p:spPr>
        <p:txBody>
          <a:bodyPr/>
          <a:lstStyle/>
          <a:p>
            <a:pPr>
              <a:lnSpc>
                <a:spcPct val="150000"/>
              </a:lnSpc>
            </a:pPr>
            <a:endParaRPr lang="en-NZ" sz="1400" baseline="0" dirty="0" smtClean="0"/>
          </a:p>
        </p:txBody>
      </p:sp>
      <p:sp>
        <p:nvSpPr>
          <p:cNvPr id="4" name="Slide Number Placeholder 3"/>
          <p:cNvSpPr>
            <a:spLocks noGrp="1"/>
          </p:cNvSpPr>
          <p:nvPr>
            <p:ph type="sldNum" sz="quarter" idx="10"/>
          </p:nvPr>
        </p:nvSpPr>
        <p:spPr/>
        <p:txBody>
          <a:bodyPr/>
          <a:lstStyle/>
          <a:p>
            <a:fld id="{85F2F37B-459B-47DD-B8B5-372288273A8A}" type="slidenum">
              <a:rPr lang="en-NZ" smtClean="0">
                <a:solidFill>
                  <a:prstClr val="black"/>
                </a:solidFill>
              </a:rPr>
              <a:pPr/>
              <a:t>4</a:t>
            </a:fld>
            <a:endParaRPr lang="en-NZ" dirty="0">
              <a:solidFill>
                <a:prstClr val="black"/>
              </a:solidFill>
            </a:endParaRPr>
          </a:p>
        </p:txBody>
      </p:sp>
    </p:spTree>
    <p:extLst>
      <p:ext uri="{BB962C8B-B14F-4D97-AF65-F5344CB8AC3E}">
        <p14:creationId xmlns:p14="http://schemas.microsoft.com/office/powerpoint/2010/main" val="3385327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11213" y="504825"/>
            <a:ext cx="2235200" cy="1677988"/>
          </a:xfrm>
        </p:spPr>
      </p:sp>
      <p:sp>
        <p:nvSpPr>
          <p:cNvPr id="3" name="Notes Placeholder 2"/>
          <p:cNvSpPr>
            <a:spLocks noGrp="1"/>
          </p:cNvSpPr>
          <p:nvPr>
            <p:ph type="body" idx="1"/>
          </p:nvPr>
        </p:nvSpPr>
        <p:spPr>
          <a:xfrm>
            <a:off x="680562" y="2233365"/>
            <a:ext cx="5444490" cy="6463556"/>
          </a:xfrm>
        </p:spPr>
        <p: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NZ" sz="1400" baseline="0" dirty="0" smtClean="0"/>
              <a:t>Its no secret that INZ has been addressing significant issues in the Indian market. Addressing these issues has been threefold from an immigration perspective – sector engagement (this is around being open and honest around </a:t>
            </a:r>
            <a:r>
              <a:rPr lang="en-NZ" sz="1400" baseline="0" dirty="0" err="1" smtClean="0"/>
              <a:t>whats</a:t>
            </a:r>
            <a:r>
              <a:rPr lang="en-NZ" sz="1400" baseline="0" dirty="0" smtClean="0"/>
              <a:t> happening); regulatory response which is compliance based and a policy response. </a:t>
            </a:r>
          </a:p>
          <a:p>
            <a:pPr>
              <a:lnSpc>
                <a:spcPct val="150000"/>
              </a:lnSpc>
            </a:pPr>
            <a:endParaRPr lang="en-NZ" sz="1400" baseline="0" dirty="0" smtClean="0"/>
          </a:p>
        </p:txBody>
      </p:sp>
      <p:sp>
        <p:nvSpPr>
          <p:cNvPr id="4" name="Slide Number Placeholder 3"/>
          <p:cNvSpPr>
            <a:spLocks noGrp="1"/>
          </p:cNvSpPr>
          <p:nvPr>
            <p:ph type="sldNum" sz="quarter" idx="10"/>
          </p:nvPr>
        </p:nvSpPr>
        <p:spPr/>
        <p:txBody>
          <a:bodyPr/>
          <a:lstStyle/>
          <a:p>
            <a:fld id="{85F2F37B-459B-47DD-B8B5-372288273A8A}" type="slidenum">
              <a:rPr lang="en-NZ" smtClean="0"/>
              <a:pPr/>
              <a:t>5</a:t>
            </a:fld>
            <a:endParaRPr lang="en-NZ" dirty="0"/>
          </a:p>
        </p:txBody>
      </p:sp>
    </p:spTree>
    <p:extLst>
      <p:ext uri="{BB962C8B-B14F-4D97-AF65-F5344CB8AC3E}">
        <p14:creationId xmlns:p14="http://schemas.microsoft.com/office/powerpoint/2010/main" val="2797709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NZ" sz="1400" dirty="0" smtClean="0">
                <a:solidFill>
                  <a:srgbClr val="0070C0"/>
                </a:solidFill>
              </a:rPr>
              <a:t>We are making changes to sponsorship rules.</a:t>
            </a:r>
          </a:p>
          <a:p>
            <a:pPr marL="0" indent="0">
              <a:buNone/>
            </a:pPr>
            <a:endParaRPr lang="en-NZ" sz="1400" dirty="0" smtClean="0">
              <a:solidFill>
                <a:srgbClr val="0070C0"/>
              </a:solidFill>
            </a:endParaRPr>
          </a:p>
          <a:p>
            <a:pPr marL="0" indent="0">
              <a:buNone/>
            </a:pPr>
            <a:r>
              <a:rPr lang="en-NZ" sz="1200" dirty="0" smtClean="0">
                <a:solidFill>
                  <a:srgbClr val="00B050"/>
                </a:solidFill>
              </a:rPr>
              <a:t>Change:</a:t>
            </a:r>
            <a:r>
              <a:rPr lang="en-NZ" sz="1200" i="1" dirty="0" smtClean="0">
                <a:solidFill>
                  <a:srgbClr val="00B050"/>
                </a:solidFill>
              </a:rPr>
              <a:t> </a:t>
            </a:r>
            <a:r>
              <a:rPr lang="en-NZ" sz="1200" dirty="0" smtClean="0">
                <a:solidFill>
                  <a:srgbClr val="00B050"/>
                </a:solidFill>
              </a:rPr>
              <a:t>The sponsor of a fee paying tertiary student who is applying in New Zealand, must have sponsored that student’s initial visa offshore. </a:t>
            </a:r>
          </a:p>
          <a:p>
            <a:pPr marL="0" indent="0">
              <a:buNone/>
            </a:pPr>
            <a:r>
              <a:rPr lang="en-NZ" sz="1200" dirty="0" smtClean="0">
                <a:solidFill>
                  <a:srgbClr val="00B050"/>
                </a:solidFill>
              </a:rPr>
              <a:t>Reason:</a:t>
            </a:r>
            <a:r>
              <a:rPr lang="en-NZ" sz="1200" baseline="0" dirty="0" smtClean="0">
                <a:solidFill>
                  <a:srgbClr val="00B050"/>
                </a:solidFill>
              </a:rPr>
              <a:t> We were seeing adverse outcomes where students would switch to being sponsored onshore but the sponsorship isn't genuine and the students are not being cared for. We are working on some further changes in this area which I will cover in the next slide </a:t>
            </a:r>
          </a:p>
          <a:p>
            <a:pPr marL="0" indent="0">
              <a:buNone/>
            </a:pPr>
            <a:endParaRPr lang="en-NZ" sz="1400" u="sng" dirty="0" smtClean="0">
              <a:solidFill>
                <a:srgbClr val="0070C0"/>
              </a:solidFill>
            </a:endParaRPr>
          </a:p>
          <a:p>
            <a:pPr marL="0" indent="0">
              <a:buNone/>
            </a:pPr>
            <a:r>
              <a:rPr lang="en-NZ" sz="1400" dirty="0" smtClean="0">
                <a:solidFill>
                  <a:srgbClr val="0070C0"/>
                </a:solidFill>
              </a:rPr>
              <a:t>Change: We are making it easier to decline an application if fraudulent information is provided.</a:t>
            </a:r>
            <a:r>
              <a:rPr lang="en-NZ" sz="1200" kern="1200" dirty="0" smtClean="0">
                <a:solidFill>
                  <a:schemeClr val="tx1"/>
                </a:solidFill>
                <a:effectLst/>
                <a:latin typeface="+mn-lt"/>
                <a:ea typeface="+mn-ea"/>
                <a:cs typeface="+mn-cs"/>
              </a:rPr>
              <a:t> Clearer guidance for immigration officers in generic temporary and residence instructions about how to handle applications where either verification has shown a documentation/information provided with an application to be false, or where it cannot be proven to be genuine.  Such guidance has been removed from the restricted section of the manual so it can also be provided to applicants and advisers/agents.</a:t>
            </a:r>
            <a:endParaRPr lang="en-NZ" dirty="0" smtClean="0">
              <a:solidFill>
                <a:srgbClr val="0070C0"/>
              </a:solidFill>
            </a:endParaRPr>
          </a:p>
          <a:p>
            <a:pPr marL="0" indent="0">
              <a:buNone/>
            </a:pPr>
            <a:endParaRPr lang="en-NZ" sz="1400" dirty="0" smtClean="0">
              <a:solidFill>
                <a:srgbClr val="0070C0"/>
              </a:solidFill>
            </a:endParaRPr>
          </a:p>
          <a:p>
            <a:pPr marL="0" indent="0">
              <a:buNone/>
            </a:pPr>
            <a:r>
              <a:rPr lang="en-NZ" sz="1400" dirty="0" smtClean="0">
                <a:solidFill>
                  <a:srgbClr val="0070C0"/>
                </a:solidFill>
              </a:rPr>
              <a:t>Student form change </a:t>
            </a:r>
          </a:p>
          <a:p>
            <a:pPr marL="0" indent="0">
              <a:buNone/>
            </a:pPr>
            <a:r>
              <a:rPr lang="en-NZ" sz="1200" dirty="0" smtClean="0">
                <a:solidFill>
                  <a:srgbClr val="00B050"/>
                </a:solidFill>
              </a:rPr>
              <a:t>We are making it easier for you to obtain information about, and the decision on, a student visa application </a:t>
            </a:r>
          </a:p>
          <a:p>
            <a:endParaRPr lang="en-NZ" dirty="0" smtClean="0"/>
          </a:p>
          <a:p>
            <a:endParaRPr lang="en-NZ" dirty="0" smtClean="0"/>
          </a:p>
          <a:p>
            <a:endParaRPr lang="en-NZ" dirty="0"/>
          </a:p>
        </p:txBody>
      </p:sp>
      <p:sp>
        <p:nvSpPr>
          <p:cNvPr id="4" name="Slide Number Placeholder 3"/>
          <p:cNvSpPr>
            <a:spLocks noGrp="1"/>
          </p:cNvSpPr>
          <p:nvPr>
            <p:ph type="sldNum" sz="quarter" idx="10"/>
          </p:nvPr>
        </p:nvSpPr>
        <p:spPr/>
        <p:txBody>
          <a:bodyPr/>
          <a:lstStyle/>
          <a:p>
            <a:fld id="{85F2F37B-459B-47DD-B8B5-372288273A8A}" type="slidenum">
              <a:rPr lang="en-NZ" smtClean="0"/>
              <a:pPr/>
              <a:t>6</a:t>
            </a:fld>
            <a:endParaRPr lang="en-NZ" dirty="0"/>
          </a:p>
        </p:txBody>
      </p:sp>
    </p:spTree>
    <p:extLst>
      <p:ext uri="{BB962C8B-B14F-4D97-AF65-F5344CB8AC3E}">
        <p14:creationId xmlns:p14="http://schemas.microsoft.com/office/powerpoint/2010/main" val="1945380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85F2F37B-459B-47DD-B8B5-372288273A8A}" type="slidenum">
              <a:rPr lang="en-NZ" smtClean="0"/>
              <a:pPr/>
              <a:t>7</a:t>
            </a:fld>
            <a:endParaRPr lang="en-NZ" dirty="0"/>
          </a:p>
        </p:txBody>
      </p:sp>
    </p:spTree>
    <p:extLst>
      <p:ext uri="{BB962C8B-B14F-4D97-AF65-F5344CB8AC3E}">
        <p14:creationId xmlns:p14="http://schemas.microsoft.com/office/powerpoint/2010/main" val="1945380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85F2F37B-459B-47DD-B8B5-372288273A8A}" type="slidenum">
              <a:rPr lang="en-NZ" smtClean="0"/>
              <a:pPr/>
              <a:t>8</a:t>
            </a:fld>
            <a:endParaRPr lang="en-NZ" dirty="0"/>
          </a:p>
        </p:txBody>
      </p:sp>
    </p:spTree>
    <p:extLst>
      <p:ext uri="{BB962C8B-B14F-4D97-AF65-F5344CB8AC3E}">
        <p14:creationId xmlns:p14="http://schemas.microsoft.com/office/powerpoint/2010/main" val="30163656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1" dirty="0" smtClean="0"/>
              <a:t>Visa Expiry</a:t>
            </a:r>
          </a:p>
          <a:p>
            <a:endParaRPr lang="en-NZ" dirty="0" smtClean="0"/>
          </a:p>
          <a:p>
            <a:endParaRPr lang="en-NZ" dirty="0" smtClean="0"/>
          </a:p>
          <a:p>
            <a:r>
              <a:rPr lang="en-NZ" b="1" dirty="0" smtClean="0"/>
              <a:t>Full time study</a:t>
            </a:r>
          </a:p>
          <a:p>
            <a:endParaRPr lang="en-NZ" dirty="0" smtClean="0"/>
          </a:p>
          <a:p>
            <a:r>
              <a:rPr lang="en-NZ" sz="800" dirty="0" smtClean="0"/>
              <a:t>For private training establishments full-time study is generally considered to be enrolment in: </a:t>
            </a:r>
          </a:p>
          <a:p>
            <a:pPr lvl="1"/>
            <a:r>
              <a:rPr lang="en-NZ" sz="800" dirty="0" smtClean="0"/>
              <a:t>a programme of study that requires attendance for a minimum of 20 hours per week; or </a:t>
            </a:r>
          </a:p>
          <a:p>
            <a:pPr lvl="1"/>
            <a:r>
              <a:rPr lang="en-NZ" sz="800" dirty="0" smtClean="0"/>
              <a:t>at least three papers, or equivalent, per semester if the offered programme of study is at Level 7 or above on the New Zealand Qualification Framework. </a:t>
            </a:r>
          </a:p>
          <a:p>
            <a:r>
              <a:rPr lang="en-NZ" sz="800" dirty="0" smtClean="0"/>
              <a:t>For other tertiary institutions enrolment in at least three papers, or equivalent, per semester is indicative of full-time study. </a:t>
            </a:r>
          </a:p>
          <a:p>
            <a:endParaRPr lang="en-NZ" dirty="0" smtClean="0"/>
          </a:p>
          <a:p>
            <a:endParaRPr lang="en-NZ" dirty="0" smtClean="0"/>
          </a:p>
          <a:p>
            <a:r>
              <a:rPr lang="en-NZ" sz="1200" kern="1200" dirty="0" smtClean="0">
                <a:solidFill>
                  <a:schemeClr val="tx1"/>
                </a:solidFill>
                <a:effectLst/>
                <a:latin typeface="+mn-lt"/>
                <a:ea typeface="+mn-ea"/>
                <a:cs typeface="+mn-cs"/>
              </a:rPr>
              <a:t>Coming up with a definition of full time study which is by level and equitable to both public and private providers was one of the projects that came out of the regulatory levers project. </a:t>
            </a:r>
          </a:p>
          <a:p>
            <a:r>
              <a:rPr lang="en-NZ" sz="1200" kern="1200" dirty="0" smtClean="0">
                <a:solidFill>
                  <a:schemeClr val="tx1"/>
                </a:solidFill>
                <a:effectLst/>
                <a:latin typeface="+mn-lt"/>
                <a:ea typeface="+mn-ea"/>
                <a:cs typeface="+mn-cs"/>
              </a:rPr>
              <a:t> </a:t>
            </a:r>
          </a:p>
          <a:p>
            <a:r>
              <a:rPr lang="en-NZ" sz="1200" kern="1200" dirty="0" smtClean="0">
                <a:solidFill>
                  <a:schemeClr val="tx1"/>
                </a:solidFill>
                <a:effectLst/>
                <a:latin typeface="+mn-lt"/>
                <a:ea typeface="+mn-ea"/>
                <a:cs typeface="+mn-cs"/>
              </a:rPr>
              <a:t>A key finding of the regulatory levers project was that providers think domestic and international students have different learning needs (specifically when it comes to the EER but I don’t think they can pick and choose). This will be taken into account in the review of full time study. We will be considering if international students have different learning needs to domestic students – especially in those qualifications which do not require previous study at a tertiary level. Immigration cannot do this alone. We need to understand the necessary number of directed learning hours for the delivery of a course and to do this we need a definition of directed learning from NZQA and the TEC. Any definition we agree to will still require attendance and face to face contact with students, which is in line with international best practice for international students.</a:t>
            </a:r>
          </a:p>
          <a:p>
            <a:r>
              <a:rPr lang="en-NZ" sz="1200" kern="1200" dirty="0" smtClean="0">
                <a:solidFill>
                  <a:schemeClr val="tx1"/>
                </a:solidFill>
                <a:effectLst/>
                <a:latin typeface="+mn-lt"/>
                <a:ea typeface="+mn-ea"/>
                <a:cs typeface="+mn-cs"/>
              </a:rPr>
              <a:t> </a:t>
            </a:r>
          </a:p>
          <a:p>
            <a:r>
              <a:rPr lang="en-NZ" sz="1200" kern="1200" dirty="0" smtClean="0">
                <a:solidFill>
                  <a:schemeClr val="tx1"/>
                </a:solidFill>
                <a:effectLst/>
                <a:latin typeface="+mn-lt"/>
                <a:ea typeface="+mn-ea"/>
                <a:cs typeface="+mn-cs"/>
              </a:rPr>
              <a:t>We recognise that the ‘three papers’ definition is inappropriate and needs to be changed. In the previous review there was broad agreement to using credits, which can be investigated again. However, as above, any credits based definition will be combined with an attendance component. </a:t>
            </a:r>
          </a:p>
          <a:p>
            <a:r>
              <a:rPr lang="en-NZ" sz="1200" kern="1200" dirty="0" smtClean="0">
                <a:solidFill>
                  <a:schemeClr val="tx1"/>
                </a:solidFill>
                <a:effectLst/>
                <a:latin typeface="+mn-lt"/>
                <a:ea typeface="+mn-ea"/>
                <a:cs typeface="+mn-cs"/>
              </a:rPr>
              <a:t> </a:t>
            </a:r>
          </a:p>
          <a:p>
            <a:r>
              <a:rPr lang="en-NZ" sz="1200" kern="1200" dirty="0" smtClean="0">
                <a:solidFill>
                  <a:schemeClr val="tx1"/>
                </a:solidFill>
                <a:effectLst/>
                <a:latin typeface="+mn-lt"/>
                <a:ea typeface="+mn-ea"/>
                <a:cs typeface="+mn-cs"/>
              </a:rPr>
              <a:t>Attendance and course progression are also tools of pastoral care and immigration compliance. From a pastoral care point of view, students at undergraduate level will need a higher level of support their domestic counterparts. From an immigration compliance point of view, students who are attending and progressing are demonstrating that they are genuine students, in New Zealand to learn. </a:t>
            </a:r>
          </a:p>
          <a:p>
            <a:r>
              <a:rPr lang="en-NZ" sz="1200" kern="1200" dirty="0" smtClean="0">
                <a:solidFill>
                  <a:schemeClr val="tx1"/>
                </a:solidFill>
                <a:effectLst/>
                <a:latin typeface="+mn-lt"/>
                <a:ea typeface="+mn-ea"/>
                <a:cs typeface="+mn-cs"/>
              </a:rPr>
              <a:t> </a:t>
            </a:r>
          </a:p>
          <a:p>
            <a:r>
              <a:rPr lang="en-NZ" sz="1200" kern="1200" dirty="0" smtClean="0">
                <a:solidFill>
                  <a:schemeClr val="tx1"/>
                </a:solidFill>
                <a:effectLst/>
                <a:latin typeface="+mn-lt"/>
                <a:ea typeface="+mn-ea"/>
                <a:cs typeface="+mn-cs"/>
              </a:rPr>
              <a:t>A new definition of full time study may result in international students not being able to enrol in all courses which are available to domestic students. Or higher compliance requirements on the provider if NZQA requires X hours of directed learning which must be face to face for international students and this in enforced by NZQA/INZ agreement</a:t>
            </a:r>
            <a:endParaRPr lang="en-NZ" dirty="0" smtClean="0"/>
          </a:p>
          <a:p>
            <a:endParaRPr lang="en-NZ" dirty="0"/>
          </a:p>
        </p:txBody>
      </p:sp>
      <p:sp>
        <p:nvSpPr>
          <p:cNvPr id="4" name="Slide Number Placeholder 3"/>
          <p:cNvSpPr>
            <a:spLocks noGrp="1"/>
          </p:cNvSpPr>
          <p:nvPr>
            <p:ph type="sldNum" sz="quarter" idx="10"/>
          </p:nvPr>
        </p:nvSpPr>
        <p:spPr/>
        <p:txBody>
          <a:bodyPr/>
          <a:lstStyle/>
          <a:p>
            <a:fld id="{85F2F37B-459B-47DD-B8B5-372288273A8A}" type="slidenum">
              <a:rPr lang="en-NZ" smtClean="0"/>
              <a:pPr/>
              <a:t>9</a:t>
            </a:fld>
            <a:endParaRPr lang="en-NZ" dirty="0"/>
          </a:p>
        </p:txBody>
      </p:sp>
    </p:spTree>
    <p:extLst>
      <p:ext uri="{BB962C8B-B14F-4D97-AF65-F5344CB8AC3E}">
        <p14:creationId xmlns:p14="http://schemas.microsoft.com/office/powerpoint/2010/main" val="2902822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pPr/>
              <a:t>31/08/2016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55764945-32D5-4906-857E-78C984BF5B55}" type="slidenum">
              <a:rPr lang="en-NZ" smtClean="0"/>
              <a:pPr/>
              <a:t>‹#›</a:t>
            </a:fld>
            <a:endParaRPr lang="en-NZ" dirty="0"/>
          </a:p>
        </p:txBody>
      </p:sp>
    </p:spTree>
    <p:extLst>
      <p:ext uri="{BB962C8B-B14F-4D97-AF65-F5344CB8AC3E}">
        <p14:creationId xmlns:p14="http://schemas.microsoft.com/office/powerpoint/2010/main" val="2742807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pPr/>
              <a:t>31/08/2016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55764945-32D5-4906-857E-78C984BF5B55}" type="slidenum">
              <a:rPr lang="en-NZ" smtClean="0"/>
              <a:pPr/>
              <a:t>‹#›</a:t>
            </a:fld>
            <a:endParaRPr lang="en-NZ" dirty="0"/>
          </a:p>
        </p:txBody>
      </p:sp>
    </p:spTree>
    <p:extLst>
      <p:ext uri="{BB962C8B-B14F-4D97-AF65-F5344CB8AC3E}">
        <p14:creationId xmlns:p14="http://schemas.microsoft.com/office/powerpoint/2010/main" val="48815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pPr/>
              <a:t>31/08/2016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55764945-32D5-4906-857E-78C984BF5B55}" type="slidenum">
              <a:rPr lang="en-NZ" smtClean="0"/>
              <a:pPr/>
              <a:t>‹#›</a:t>
            </a:fld>
            <a:endParaRPr lang="en-NZ" dirty="0"/>
          </a:p>
        </p:txBody>
      </p:sp>
    </p:spTree>
    <p:extLst>
      <p:ext uri="{BB962C8B-B14F-4D97-AF65-F5344CB8AC3E}">
        <p14:creationId xmlns:p14="http://schemas.microsoft.com/office/powerpoint/2010/main" val="26832085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E4B668D-8588-4113-930C-E219248DFCD2}" type="datetimeFigureOut">
              <a:rPr lang="en-NZ" smtClean="0"/>
              <a:pPr/>
              <a:t>31/08/2016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0A19DA9B-ED6E-4C93-B0D9-82CE5070D1A4}" type="slidenum">
              <a:rPr lang="en-NZ" smtClean="0"/>
              <a:pPr/>
              <a:t>‹#›</a:t>
            </a:fld>
            <a:endParaRPr lang="en-NZ"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4B668D-8588-4113-930C-E219248DFCD2}" type="datetimeFigureOut">
              <a:rPr lang="en-NZ" smtClean="0"/>
              <a:pPr/>
              <a:t>31/08/2016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0A19DA9B-ED6E-4C93-B0D9-82CE5070D1A4}" type="slidenum">
              <a:rPr lang="en-NZ" smtClean="0"/>
              <a:pPr/>
              <a:t>‹#›</a:t>
            </a:fld>
            <a:endParaRPr lang="en-NZ"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4B668D-8588-4113-930C-E219248DFCD2}" type="datetimeFigureOut">
              <a:rPr lang="en-NZ" smtClean="0"/>
              <a:pPr/>
              <a:t>31/08/2016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0A19DA9B-ED6E-4C93-B0D9-82CE5070D1A4}" type="slidenum">
              <a:rPr lang="en-NZ" smtClean="0"/>
              <a:pPr/>
              <a:t>‹#›</a:t>
            </a:fld>
            <a:endParaRPr lang="en-NZ"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E4B668D-8588-4113-930C-E219248DFCD2}" type="datetimeFigureOut">
              <a:rPr lang="en-NZ" smtClean="0"/>
              <a:pPr/>
              <a:t>31/08/2016</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0A19DA9B-ED6E-4C93-B0D9-82CE5070D1A4}" type="slidenum">
              <a:rPr lang="en-NZ" smtClean="0"/>
              <a:pPr/>
              <a:t>‹#›</a:t>
            </a:fld>
            <a:endParaRPr lang="en-NZ"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4B668D-8588-4113-930C-E219248DFCD2}" type="datetimeFigureOut">
              <a:rPr lang="en-NZ" smtClean="0"/>
              <a:pPr/>
              <a:t>31/08/2016</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0A19DA9B-ED6E-4C93-B0D9-82CE5070D1A4}" type="slidenum">
              <a:rPr lang="en-NZ" smtClean="0"/>
              <a:pPr/>
              <a:t>‹#›</a:t>
            </a:fld>
            <a:endParaRPr lang="en-NZ"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4B668D-8588-4113-930C-E219248DFCD2}" type="datetimeFigureOut">
              <a:rPr lang="en-NZ" smtClean="0"/>
              <a:pPr/>
              <a:t>31/08/2016</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0A19DA9B-ED6E-4C93-B0D9-82CE5070D1A4}" type="slidenum">
              <a:rPr lang="en-NZ" smtClean="0"/>
              <a:pPr/>
              <a:t>‹#›</a:t>
            </a:fld>
            <a:endParaRPr lang="en-NZ"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4B668D-8588-4113-930C-E219248DFCD2}" type="datetimeFigureOut">
              <a:rPr lang="en-NZ" smtClean="0"/>
              <a:pPr/>
              <a:t>31/08/2016</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0A19DA9B-ED6E-4C93-B0D9-82CE5070D1A4}" type="slidenum">
              <a:rPr lang="en-NZ" smtClean="0"/>
              <a:pPr/>
              <a:t>‹#›</a:t>
            </a:fld>
            <a:endParaRPr lang="en-NZ"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4B668D-8588-4113-930C-E219248DFCD2}" type="datetimeFigureOut">
              <a:rPr lang="en-NZ" smtClean="0"/>
              <a:pPr/>
              <a:t>31/08/2016</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0A19DA9B-ED6E-4C93-B0D9-82CE5070D1A4}" type="slidenum">
              <a:rPr lang="en-NZ" smtClean="0"/>
              <a:pPr/>
              <a:t>‹#›</a:t>
            </a:fld>
            <a:endParaRPr lang="en-NZ"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pPr/>
              <a:t>31/08/2016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55764945-32D5-4906-857E-78C984BF5B55}" type="slidenum">
              <a:rPr lang="en-NZ" smtClean="0"/>
              <a:pPr/>
              <a:t>‹#›</a:t>
            </a:fld>
            <a:endParaRPr lang="en-NZ" dirty="0"/>
          </a:p>
        </p:txBody>
      </p:sp>
    </p:spTree>
    <p:extLst>
      <p:ext uri="{BB962C8B-B14F-4D97-AF65-F5344CB8AC3E}">
        <p14:creationId xmlns:p14="http://schemas.microsoft.com/office/powerpoint/2010/main" val="34034315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2E4B668D-8588-4113-930C-E219248DFCD2}" type="datetimeFigureOut">
              <a:rPr lang="en-NZ" smtClean="0"/>
              <a:pPr/>
              <a:t>31/08/2016</a:t>
            </a:fld>
            <a:endParaRPr lang="en-NZ" dirty="0"/>
          </a:p>
        </p:txBody>
      </p:sp>
      <p:sp>
        <p:nvSpPr>
          <p:cNvPr id="9" name="Slide Number Placeholder 8"/>
          <p:cNvSpPr>
            <a:spLocks noGrp="1"/>
          </p:cNvSpPr>
          <p:nvPr>
            <p:ph type="sldNum" sz="quarter" idx="11"/>
          </p:nvPr>
        </p:nvSpPr>
        <p:spPr/>
        <p:txBody>
          <a:bodyPr/>
          <a:lstStyle/>
          <a:p>
            <a:fld id="{0A19DA9B-ED6E-4C93-B0D9-82CE5070D1A4}" type="slidenum">
              <a:rPr lang="en-NZ" smtClean="0"/>
              <a:pPr/>
              <a:t>‹#›</a:t>
            </a:fld>
            <a:endParaRPr lang="en-NZ" dirty="0"/>
          </a:p>
        </p:txBody>
      </p:sp>
      <p:sp>
        <p:nvSpPr>
          <p:cNvPr id="10" name="Footer Placeholder 9"/>
          <p:cNvSpPr>
            <a:spLocks noGrp="1"/>
          </p:cNvSpPr>
          <p:nvPr>
            <p:ph type="ftr" sz="quarter" idx="12"/>
          </p:nvPr>
        </p:nvSpPr>
        <p:spPr/>
        <p:txBody>
          <a:bodyPr/>
          <a:lstStyle/>
          <a:p>
            <a:endParaRPr lang="en-NZ"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4B668D-8588-4113-930C-E219248DFCD2}" type="datetimeFigureOut">
              <a:rPr lang="en-NZ" smtClean="0"/>
              <a:pPr/>
              <a:t>31/08/2016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0A19DA9B-ED6E-4C93-B0D9-82CE5070D1A4}" type="slidenum">
              <a:rPr lang="en-NZ" smtClean="0"/>
              <a:pPr/>
              <a:t>‹#›</a:t>
            </a:fld>
            <a:endParaRPr lang="en-NZ"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4B668D-8588-4113-930C-E219248DFCD2}" type="datetimeFigureOut">
              <a:rPr lang="en-NZ" smtClean="0"/>
              <a:pPr/>
              <a:t>31/08/2016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0A19DA9B-ED6E-4C93-B0D9-82CE5070D1A4}" type="slidenum">
              <a:rPr lang="en-NZ" smtClean="0"/>
              <a:pPr/>
              <a:t>‹#›</a:t>
            </a:fld>
            <a:endParaRPr lang="en-NZ"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331640" y="2492896"/>
            <a:ext cx="7126560" cy="936104"/>
          </a:xfrm>
        </p:spPr>
        <p:txBody>
          <a:bodyPr>
            <a:normAutofit/>
          </a:bodyPr>
          <a:lstStyle>
            <a:lvl1pPr algn="l">
              <a:defRPr sz="4000">
                <a:solidFill>
                  <a:schemeClr val="bg1"/>
                </a:solidFill>
              </a:defRPr>
            </a:lvl1pPr>
          </a:lstStyle>
          <a:p>
            <a:r>
              <a:rPr lang="en-US" dirty="0" smtClean="0"/>
              <a:t>Title</a:t>
            </a:r>
            <a:br>
              <a:rPr lang="en-US" dirty="0" smtClean="0"/>
            </a:br>
            <a:endParaRPr lang="en-NZ" dirty="0"/>
          </a:p>
        </p:txBody>
      </p:sp>
    </p:spTree>
    <p:extLst>
      <p:ext uri="{BB962C8B-B14F-4D97-AF65-F5344CB8AC3E}">
        <p14:creationId xmlns:p14="http://schemas.microsoft.com/office/powerpoint/2010/main" val="379912165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8097376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3649695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068214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22854535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NZ"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5938150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2800"/>
            </a:lvl1pPr>
          </a:lstStyle>
          <a:p>
            <a:r>
              <a:rPr lang="en-US" dirty="0" smtClean="0"/>
              <a:t>Click to edit Master title style</a:t>
            </a:r>
            <a:endParaRPr lang="en-NZ" dirty="0"/>
          </a:p>
        </p:txBody>
      </p:sp>
    </p:spTree>
    <p:extLst>
      <p:ext uri="{BB962C8B-B14F-4D97-AF65-F5344CB8AC3E}">
        <p14:creationId xmlns:p14="http://schemas.microsoft.com/office/powerpoint/2010/main" val="1909489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8A92E5-A0FD-486D-8AE1-A929F88ECA3A}" type="datetimeFigureOut">
              <a:rPr lang="en-NZ" smtClean="0"/>
              <a:pPr/>
              <a:t>31/08/2016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55764945-32D5-4906-857E-78C984BF5B55}" type="slidenum">
              <a:rPr lang="en-NZ" smtClean="0"/>
              <a:pPr/>
              <a:t>‹#›</a:t>
            </a:fld>
            <a:endParaRPr lang="en-NZ" dirty="0"/>
          </a:p>
        </p:txBody>
      </p:sp>
    </p:spTree>
    <p:extLst>
      <p:ext uri="{BB962C8B-B14F-4D97-AF65-F5344CB8AC3E}">
        <p14:creationId xmlns:p14="http://schemas.microsoft.com/office/powerpoint/2010/main" val="33163265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NZ"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182338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34158044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2781886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28134086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40907894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416084638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2993400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30934861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8466933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NZ"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3477543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0D8A92E5-A0FD-486D-8AE1-A929F88ECA3A}" type="datetimeFigureOut">
              <a:rPr lang="en-NZ" smtClean="0"/>
              <a:pPr/>
              <a:t>31/08/2016</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55764945-32D5-4906-857E-78C984BF5B55}" type="slidenum">
              <a:rPr lang="en-NZ" smtClean="0"/>
              <a:pPr/>
              <a:t>‹#›</a:t>
            </a:fld>
            <a:endParaRPr lang="en-NZ" dirty="0"/>
          </a:p>
        </p:txBody>
      </p:sp>
    </p:spTree>
    <p:extLst>
      <p:ext uri="{BB962C8B-B14F-4D97-AF65-F5344CB8AC3E}">
        <p14:creationId xmlns:p14="http://schemas.microsoft.com/office/powerpoint/2010/main" val="38131867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2800"/>
            </a:lvl1pPr>
          </a:lstStyle>
          <a:p>
            <a:r>
              <a:rPr lang="en-US" dirty="0" smtClean="0"/>
              <a:t>Click to edit Master title style</a:t>
            </a:r>
            <a:endParaRPr lang="en-NZ" dirty="0"/>
          </a:p>
        </p:txBody>
      </p:sp>
    </p:spTree>
    <p:extLst>
      <p:ext uri="{BB962C8B-B14F-4D97-AF65-F5344CB8AC3E}">
        <p14:creationId xmlns:p14="http://schemas.microsoft.com/office/powerpoint/2010/main" val="407350903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NZ"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32629178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38624400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5828002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59729924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20932413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97558513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256298711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316515370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002700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0D8A92E5-A0FD-486D-8AE1-A929F88ECA3A}" type="datetimeFigureOut">
              <a:rPr lang="en-NZ" smtClean="0"/>
              <a:pPr/>
              <a:t>31/08/2016</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55764945-32D5-4906-857E-78C984BF5B55}" type="slidenum">
              <a:rPr lang="en-NZ" smtClean="0"/>
              <a:pPr/>
              <a:t>‹#›</a:t>
            </a:fld>
            <a:endParaRPr lang="en-NZ" dirty="0"/>
          </a:p>
        </p:txBody>
      </p:sp>
    </p:spTree>
    <p:extLst>
      <p:ext uri="{BB962C8B-B14F-4D97-AF65-F5344CB8AC3E}">
        <p14:creationId xmlns:p14="http://schemas.microsoft.com/office/powerpoint/2010/main" val="199285224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NZ"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407056256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2800"/>
            </a:lvl1pPr>
          </a:lstStyle>
          <a:p>
            <a:r>
              <a:rPr lang="en-US" dirty="0" smtClean="0"/>
              <a:t>Click to edit Master title style</a:t>
            </a:r>
            <a:endParaRPr lang="en-NZ" dirty="0"/>
          </a:p>
        </p:txBody>
      </p:sp>
    </p:spTree>
    <p:extLst>
      <p:ext uri="{BB962C8B-B14F-4D97-AF65-F5344CB8AC3E}">
        <p14:creationId xmlns:p14="http://schemas.microsoft.com/office/powerpoint/2010/main" val="199301403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NZ"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35333104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17547856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64679783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350488860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96750351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228049909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67676698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242022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2800"/>
            </a:lvl1pPr>
          </a:lstStyle>
          <a:p>
            <a:r>
              <a:rPr lang="en-US" dirty="0" smtClean="0"/>
              <a:t>Click to edit Master title style</a:t>
            </a:r>
            <a:endParaRPr lang="en-NZ" dirty="0"/>
          </a:p>
        </p:txBody>
      </p:sp>
    </p:spTree>
    <p:extLst>
      <p:ext uri="{BB962C8B-B14F-4D97-AF65-F5344CB8AC3E}">
        <p14:creationId xmlns:p14="http://schemas.microsoft.com/office/powerpoint/2010/main" val="180119117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68134874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NZ"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208395526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2800"/>
            </a:lvl1pPr>
          </a:lstStyle>
          <a:p>
            <a:r>
              <a:rPr lang="en-US" dirty="0" smtClean="0"/>
              <a:t>Click to edit Master title style</a:t>
            </a:r>
            <a:endParaRPr lang="en-NZ" dirty="0"/>
          </a:p>
        </p:txBody>
      </p:sp>
    </p:spTree>
    <p:extLst>
      <p:ext uri="{BB962C8B-B14F-4D97-AF65-F5344CB8AC3E}">
        <p14:creationId xmlns:p14="http://schemas.microsoft.com/office/powerpoint/2010/main" val="272904396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NZ"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96014742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39824557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354387390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95334404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287385163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E4B668D-8588-4113-930C-E219248DFCD2}" type="datetimeFigureOut">
              <a:rPr lang="en-NZ" smtClean="0">
                <a:solidFill>
                  <a:srgbClr val="DFDCB7"/>
                </a:solidFill>
              </a:rPr>
              <a:pPr/>
              <a:t>31/08/2016</a:t>
            </a:fld>
            <a:endParaRPr lang="en-NZ" dirty="0">
              <a:solidFill>
                <a:srgbClr val="DFDCB7"/>
              </a:solidFill>
            </a:endParaRPr>
          </a:p>
        </p:txBody>
      </p:sp>
      <p:sp>
        <p:nvSpPr>
          <p:cNvPr id="5" name="Footer Placeholder 4"/>
          <p:cNvSpPr>
            <a:spLocks noGrp="1"/>
          </p:cNvSpPr>
          <p:nvPr>
            <p:ph type="ftr" sz="quarter" idx="11"/>
          </p:nvPr>
        </p:nvSpPr>
        <p:spPr/>
        <p:txBody>
          <a:bodyPr/>
          <a:lstStyle/>
          <a:p>
            <a:endParaRPr lang="en-NZ" dirty="0">
              <a:solidFill>
                <a:srgbClr val="DFDCB7"/>
              </a:solidFill>
            </a:endParaRPr>
          </a:p>
        </p:txBody>
      </p:sp>
      <p:sp>
        <p:nvSpPr>
          <p:cNvPr id="6" name="Slide Number Placeholder 5"/>
          <p:cNvSpPr>
            <a:spLocks noGrp="1"/>
          </p:cNvSpPr>
          <p:nvPr>
            <p:ph type="sldNum" sz="quarter" idx="12"/>
          </p:nvPr>
        </p:nvSpPr>
        <p:spPr/>
        <p:txBody>
          <a:bodyPr/>
          <a:lstStyle/>
          <a:p>
            <a:fld id="{0A19DA9B-ED6E-4C93-B0D9-82CE5070D1A4}" type="slidenum">
              <a:rPr lang="en-NZ" smtClean="0"/>
              <a:pPr/>
              <a:t>‹#›</a:t>
            </a:fld>
            <a:endParaRPr lang="en-NZ" dirty="0"/>
          </a:p>
        </p:txBody>
      </p:sp>
    </p:spTree>
    <p:extLst>
      <p:ext uri="{BB962C8B-B14F-4D97-AF65-F5344CB8AC3E}">
        <p14:creationId xmlns:p14="http://schemas.microsoft.com/office/powerpoint/2010/main" val="429304878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4B668D-8588-4113-930C-E219248DFCD2}" type="datetimeFigureOut">
              <a:rPr lang="en-NZ" smtClean="0">
                <a:solidFill>
                  <a:srgbClr val="DFDCB7"/>
                </a:solidFill>
              </a:rPr>
              <a:pPr/>
              <a:t>31/08/2016</a:t>
            </a:fld>
            <a:endParaRPr lang="en-NZ" dirty="0">
              <a:solidFill>
                <a:srgbClr val="DFDCB7"/>
              </a:solidFill>
            </a:endParaRPr>
          </a:p>
        </p:txBody>
      </p:sp>
      <p:sp>
        <p:nvSpPr>
          <p:cNvPr id="5" name="Footer Placeholder 4"/>
          <p:cNvSpPr>
            <a:spLocks noGrp="1"/>
          </p:cNvSpPr>
          <p:nvPr>
            <p:ph type="ftr" sz="quarter" idx="11"/>
          </p:nvPr>
        </p:nvSpPr>
        <p:spPr/>
        <p:txBody>
          <a:bodyPr/>
          <a:lstStyle/>
          <a:p>
            <a:endParaRPr lang="en-NZ" dirty="0">
              <a:solidFill>
                <a:srgbClr val="DFDCB7"/>
              </a:solidFill>
            </a:endParaRPr>
          </a:p>
        </p:txBody>
      </p:sp>
      <p:sp>
        <p:nvSpPr>
          <p:cNvPr id="6" name="Slide Number Placeholder 5"/>
          <p:cNvSpPr>
            <a:spLocks noGrp="1"/>
          </p:cNvSpPr>
          <p:nvPr>
            <p:ph type="sldNum" sz="quarter" idx="12"/>
          </p:nvPr>
        </p:nvSpPr>
        <p:spPr/>
        <p:txBody>
          <a:bodyPr/>
          <a:lstStyle/>
          <a:p>
            <a:fld id="{0A19DA9B-ED6E-4C93-B0D9-82CE5070D1A4}" type="slidenum">
              <a:rPr lang="en-NZ" smtClean="0"/>
              <a:pPr/>
              <a:t>‹#›</a:t>
            </a:fld>
            <a:endParaRPr lang="en-NZ" dirty="0"/>
          </a:p>
        </p:txBody>
      </p:sp>
    </p:spTree>
    <p:extLst>
      <p:ext uri="{BB962C8B-B14F-4D97-AF65-F5344CB8AC3E}">
        <p14:creationId xmlns:p14="http://schemas.microsoft.com/office/powerpoint/2010/main" val="1127991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8A92E5-A0FD-486D-8AE1-A929F88ECA3A}" type="datetimeFigureOut">
              <a:rPr lang="en-NZ" smtClean="0"/>
              <a:pPr/>
              <a:t>31/08/2016</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55764945-32D5-4906-857E-78C984BF5B55}" type="slidenum">
              <a:rPr lang="en-NZ" smtClean="0"/>
              <a:pPr/>
              <a:t>‹#›</a:t>
            </a:fld>
            <a:endParaRPr lang="en-NZ" dirty="0"/>
          </a:p>
        </p:txBody>
      </p:sp>
    </p:spTree>
    <p:extLst>
      <p:ext uri="{BB962C8B-B14F-4D97-AF65-F5344CB8AC3E}">
        <p14:creationId xmlns:p14="http://schemas.microsoft.com/office/powerpoint/2010/main" val="50073993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4B668D-8588-4113-930C-E219248DFCD2}" type="datetimeFigureOut">
              <a:rPr lang="en-NZ" smtClean="0">
                <a:solidFill>
                  <a:srgbClr val="DFDCB7"/>
                </a:solidFill>
              </a:rPr>
              <a:pPr/>
              <a:t>31/08/2016</a:t>
            </a:fld>
            <a:endParaRPr lang="en-NZ" dirty="0">
              <a:solidFill>
                <a:srgbClr val="DFDCB7"/>
              </a:solidFill>
            </a:endParaRPr>
          </a:p>
        </p:txBody>
      </p:sp>
      <p:sp>
        <p:nvSpPr>
          <p:cNvPr id="5" name="Footer Placeholder 4"/>
          <p:cNvSpPr>
            <a:spLocks noGrp="1"/>
          </p:cNvSpPr>
          <p:nvPr>
            <p:ph type="ftr" sz="quarter" idx="11"/>
          </p:nvPr>
        </p:nvSpPr>
        <p:spPr/>
        <p:txBody>
          <a:bodyPr/>
          <a:lstStyle/>
          <a:p>
            <a:endParaRPr lang="en-NZ" dirty="0">
              <a:solidFill>
                <a:srgbClr val="DFDCB7"/>
              </a:solidFill>
            </a:endParaRPr>
          </a:p>
        </p:txBody>
      </p:sp>
      <p:sp>
        <p:nvSpPr>
          <p:cNvPr id="6" name="Slide Number Placeholder 5"/>
          <p:cNvSpPr>
            <a:spLocks noGrp="1"/>
          </p:cNvSpPr>
          <p:nvPr>
            <p:ph type="sldNum" sz="quarter" idx="12"/>
          </p:nvPr>
        </p:nvSpPr>
        <p:spPr/>
        <p:txBody>
          <a:bodyPr/>
          <a:lstStyle/>
          <a:p>
            <a:fld id="{0A19DA9B-ED6E-4C93-B0D9-82CE5070D1A4}" type="slidenum">
              <a:rPr lang="en-NZ" smtClean="0"/>
              <a:pPr/>
              <a:t>‹#›</a:t>
            </a:fld>
            <a:endParaRPr lang="en-NZ" dirty="0"/>
          </a:p>
        </p:txBody>
      </p:sp>
    </p:spTree>
    <p:extLst>
      <p:ext uri="{BB962C8B-B14F-4D97-AF65-F5344CB8AC3E}">
        <p14:creationId xmlns:p14="http://schemas.microsoft.com/office/powerpoint/2010/main" val="11198630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E4B668D-8588-4113-930C-E219248DFCD2}" type="datetimeFigureOut">
              <a:rPr lang="en-NZ" smtClean="0">
                <a:solidFill>
                  <a:srgbClr val="DFDCB7"/>
                </a:solidFill>
              </a:rPr>
              <a:pPr/>
              <a:t>31/08/2016</a:t>
            </a:fld>
            <a:endParaRPr lang="en-NZ" dirty="0">
              <a:solidFill>
                <a:srgbClr val="DFDCB7"/>
              </a:solidFill>
            </a:endParaRPr>
          </a:p>
        </p:txBody>
      </p:sp>
      <p:sp>
        <p:nvSpPr>
          <p:cNvPr id="6" name="Footer Placeholder 5"/>
          <p:cNvSpPr>
            <a:spLocks noGrp="1"/>
          </p:cNvSpPr>
          <p:nvPr>
            <p:ph type="ftr" sz="quarter" idx="11"/>
          </p:nvPr>
        </p:nvSpPr>
        <p:spPr/>
        <p:txBody>
          <a:bodyPr/>
          <a:lstStyle/>
          <a:p>
            <a:endParaRPr lang="en-NZ" dirty="0">
              <a:solidFill>
                <a:srgbClr val="DFDCB7"/>
              </a:solidFill>
            </a:endParaRPr>
          </a:p>
        </p:txBody>
      </p:sp>
      <p:sp>
        <p:nvSpPr>
          <p:cNvPr id="7" name="Slide Number Placeholder 6"/>
          <p:cNvSpPr>
            <a:spLocks noGrp="1"/>
          </p:cNvSpPr>
          <p:nvPr>
            <p:ph type="sldNum" sz="quarter" idx="12"/>
          </p:nvPr>
        </p:nvSpPr>
        <p:spPr/>
        <p:txBody>
          <a:bodyPr/>
          <a:lstStyle/>
          <a:p>
            <a:fld id="{0A19DA9B-ED6E-4C93-B0D9-82CE5070D1A4}" type="slidenum">
              <a:rPr lang="en-NZ" smtClean="0"/>
              <a:pPr/>
              <a:t>‹#›</a:t>
            </a:fld>
            <a:endParaRPr lang="en-NZ" dirty="0"/>
          </a:p>
        </p:txBody>
      </p:sp>
    </p:spTree>
    <p:extLst>
      <p:ext uri="{BB962C8B-B14F-4D97-AF65-F5344CB8AC3E}">
        <p14:creationId xmlns:p14="http://schemas.microsoft.com/office/powerpoint/2010/main" val="48015371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4B668D-8588-4113-930C-E219248DFCD2}" type="datetimeFigureOut">
              <a:rPr lang="en-NZ" smtClean="0">
                <a:solidFill>
                  <a:srgbClr val="DFDCB7"/>
                </a:solidFill>
              </a:rPr>
              <a:pPr/>
              <a:t>31/08/2016</a:t>
            </a:fld>
            <a:endParaRPr lang="en-NZ" dirty="0">
              <a:solidFill>
                <a:srgbClr val="DFDCB7"/>
              </a:solidFill>
            </a:endParaRPr>
          </a:p>
        </p:txBody>
      </p:sp>
      <p:sp>
        <p:nvSpPr>
          <p:cNvPr id="8" name="Footer Placeholder 7"/>
          <p:cNvSpPr>
            <a:spLocks noGrp="1"/>
          </p:cNvSpPr>
          <p:nvPr>
            <p:ph type="ftr" sz="quarter" idx="11"/>
          </p:nvPr>
        </p:nvSpPr>
        <p:spPr/>
        <p:txBody>
          <a:bodyPr/>
          <a:lstStyle/>
          <a:p>
            <a:endParaRPr lang="en-NZ" dirty="0">
              <a:solidFill>
                <a:srgbClr val="DFDCB7"/>
              </a:solidFill>
            </a:endParaRPr>
          </a:p>
        </p:txBody>
      </p:sp>
      <p:sp>
        <p:nvSpPr>
          <p:cNvPr id="9" name="Slide Number Placeholder 8"/>
          <p:cNvSpPr>
            <a:spLocks noGrp="1"/>
          </p:cNvSpPr>
          <p:nvPr>
            <p:ph type="sldNum" sz="quarter" idx="12"/>
          </p:nvPr>
        </p:nvSpPr>
        <p:spPr/>
        <p:txBody>
          <a:bodyPr/>
          <a:lstStyle/>
          <a:p>
            <a:fld id="{0A19DA9B-ED6E-4C93-B0D9-82CE5070D1A4}" type="slidenum">
              <a:rPr lang="en-NZ" smtClean="0"/>
              <a:pPr/>
              <a:t>‹#›</a:t>
            </a:fld>
            <a:endParaRPr lang="en-NZ" dirty="0"/>
          </a:p>
        </p:txBody>
      </p:sp>
    </p:spTree>
    <p:extLst>
      <p:ext uri="{BB962C8B-B14F-4D97-AF65-F5344CB8AC3E}">
        <p14:creationId xmlns:p14="http://schemas.microsoft.com/office/powerpoint/2010/main" val="264689375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4B668D-8588-4113-930C-E219248DFCD2}" type="datetimeFigureOut">
              <a:rPr lang="en-NZ" smtClean="0">
                <a:solidFill>
                  <a:srgbClr val="DFDCB7"/>
                </a:solidFill>
              </a:rPr>
              <a:pPr/>
              <a:t>31/08/2016</a:t>
            </a:fld>
            <a:endParaRPr lang="en-NZ" dirty="0">
              <a:solidFill>
                <a:srgbClr val="DFDCB7"/>
              </a:solidFill>
            </a:endParaRPr>
          </a:p>
        </p:txBody>
      </p:sp>
      <p:sp>
        <p:nvSpPr>
          <p:cNvPr id="4" name="Footer Placeholder 3"/>
          <p:cNvSpPr>
            <a:spLocks noGrp="1"/>
          </p:cNvSpPr>
          <p:nvPr>
            <p:ph type="ftr" sz="quarter" idx="11"/>
          </p:nvPr>
        </p:nvSpPr>
        <p:spPr/>
        <p:txBody>
          <a:bodyPr/>
          <a:lstStyle/>
          <a:p>
            <a:endParaRPr lang="en-NZ" dirty="0">
              <a:solidFill>
                <a:srgbClr val="DFDCB7"/>
              </a:solidFill>
            </a:endParaRPr>
          </a:p>
        </p:txBody>
      </p:sp>
      <p:sp>
        <p:nvSpPr>
          <p:cNvPr id="5" name="Slide Number Placeholder 4"/>
          <p:cNvSpPr>
            <a:spLocks noGrp="1"/>
          </p:cNvSpPr>
          <p:nvPr>
            <p:ph type="sldNum" sz="quarter" idx="12"/>
          </p:nvPr>
        </p:nvSpPr>
        <p:spPr/>
        <p:txBody>
          <a:bodyPr/>
          <a:lstStyle/>
          <a:p>
            <a:fld id="{0A19DA9B-ED6E-4C93-B0D9-82CE5070D1A4}" type="slidenum">
              <a:rPr lang="en-NZ" smtClean="0"/>
              <a:pPr/>
              <a:t>‹#›</a:t>
            </a:fld>
            <a:endParaRPr lang="en-NZ" dirty="0"/>
          </a:p>
        </p:txBody>
      </p:sp>
    </p:spTree>
    <p:extLst>
      <p:ext uri="{BB962C8B-B14F-4D97-AF65-F5344CB8AC3E}">
        <p14:creationId xmlns:p14="http://schemas.microsoft.com/office/powerpoint/2010/main" val="308952224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4B668D-8588-4113-930C-E219248DFCD2}" type="datetimeFigureOut">
              <a:rPr lang="en-NZ" smtClean="0">
                <a:solidFill>
                  <a:srgbClr val="DFDCB7"/>
                </a:solidFill>
              </a:rPr>
              <a:pPr/>
              <a:t>31/08/2016</a:t>
            </a:fld>
            <a:endParaRPr lang="en-NZ" dirty="0">
              <a:solidFill>
                <a:srgbClr val="DFDCB7"/>
              </a:solidFill>
            </a:endParaRPr>
          </a:p>
        </p:txBody>
      </p:sp>
      <p:sp>
        <p:nvSpPr>
          <p:cNvPr id="3" name="Footer Placeholder 2"/>
          <p:cNvSpPr>
            <a:spLocks noGrp="1"/>
          </p:cNvSpPr>
          <p:nvPr>
            <p:ph type="ftr" sz="quarter" idx="11"/>
          </p:nvPr>
        </p:nvSpPr>
        <p:spPr/>
        <p:txBody>
          <a:bodyPr/>
          <a:lstStyle/>
          <a:p>
            <a:endParaRPr lang="en-NZ" dirty="0">
              <a:solidFill>
                <a:srgbClr val="DFDCB7"/>
              </a:solidFill>
            </a:endParaRPr>
          </a:p>
        </p:txBody>
      </p:sp>
      <p:sp>
        <p:nvSpPr>
          <p:cNvPr id="4" name="Slide Number Placeholder 3"/>
          <p:cNvSpPr>
            <a:spLocks noGrp="1"/>
          </p:cNvSpPr>
          <p:nvPr>
            <p:ph type="sldNum" sz="quarter" idx="12"/>
          </p:nvPr>
        </p:nvSpPr>
        <p:spPr/>
        <p:txBody>
          <a:bodyPr/>
          <a:lstStyle/>
          <a:p>
            <a:fld id="{0A19DA9B-ED6E-4C93-B0D9-82CE5070D1A4}" type="slidenum">
              <a:rPr lang="en-NZ" smtClean="0"/>
              <a:pPr/>
              <a:t>‹#›</a:t>
            </a:fld>
            <a:endParaRPr lang="en-NZ" dirty="0"/>
          </a:p>
        </p:txBody>
      </p:sp>
    </p:spTree>
    <p:extLst>
      <p:ext uri="{BB962C8B-B14F-4D97-AF65-F5344CB8AC3E}">
        <p14:creationId xmlns:p14="http://schemas.microsoft.com/office/powerpoint/2010/main" val="268573818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4B668D-8588-4113-930C-E219248DFCD2}" type="datetimeFigureOut">
              <a:rPr lang="en-NZ" smtClean="0">
                <a:solidFill>
                  <a:srgbClr val="DFDCB7"/>
                </a:solidFill>
              </a:rPr>
              <a:pPr/>
              <a:t>31/08/2016</a:t>
            </a:fld>
            <a:endParaRPr lang="en-NZ" dirty="0">
              <a:solidFill>
                <a:srgbClr val="DFDCB7"/>
              </a:solidFill>
            </a:endParaRPr>
          </a:p>
        </p:txBody>
      </p:sp>
      <p:sp>
        <p:nvSpPr>
          <p:cNvPr id="6" name="Footer Placeholder 5"/>
          <p:cNvSpPr>
            <a:spLocks noGrp="1"/>
          </p:cNvSpPr>
          <p:nvPr>
            <p:ph type="ftr" sz="quarter" idx="11"/>
          </p:nvPr>
        </p:nvSpPr>
        <p:spPr/>
        <p:txBody>
          <a:bodyPr/>
          <a:lstStyle/>
          <a:p>
            <a:endParaRPr lang="en-NZ" dirty="0">
              <a:solidFill>
                <a:srgbClr val="DFDCB7"/>
              </a:solidFill>
            </a:endParaRPr>
          </a:p>
        </p:txBody>
      </p:sp>
      <p:sp>
        <p:nvSpPr>
          <p:cNvPr id="7" name="Slide Number Placeholder 6"/>
          <p:cNvSpPr>
            <a:spLocks noGrp="1"/>
          </p:cNvSpPr>
          <p:nvPr>
            <p:ph type="sldNum" sz="quarter" idx="12"/>
          </p:nvPr>
        </p:nvSpPr>
        <p:spPr/>
        <p:txBody>
          <a:bodyPr/>
          <a:lstStyle/>
          <a:p>
            <a:fld id="{0A19DA9B-ED6E-4C93-B0D9-82CE5070D1A4}" type="slidenum">
              <a:rPr lang="en-NZ" smtClean="0"/>
              <a:pPr/>
              <a:t>‹#›</a:t>
            </a:fld>
            <a:endParaRPr lang="en-NZ"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3923803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2E4B668D-8588-4113-930C-E219248DFCD2}" type="datetimeFigureOut">
              <a:rPr lang="en-NZ" smtClean="0">
                <a:solidFill>
                  <a:srgbClr val="DFDCB7"/>
                </a:solidFill>
              </a:rPr>
              <a:pPr/>
              <a:t>31/08/2016</a:t>
            </a:fld>
            <a:endParaRPr lang="en-NZ" dirty="0">
              <a:solidFill>
                <a:srgbClr val="DFDCB7"/>
              </a:solidFill>
            </a:endParaRPr>
          </a:p>
        </p:txBody>
      </p:sp>
      <p:sp>
        <p:nvSpPr>
          <p:cNvPr id="9" name="Slide Number Placeholder 8"/>
          <p:cNvSpPr>
            <a:spLocks noGrp="1"/>
          </p:cNvSpPr>
          <p:nvPr>
            <p:ph type="sldNum" sz="quarter" idx="11"/>
          </p:nvPr>
        </p:nvSpPr>
        <p:spPr/>
        <p:txBody>
          <a:bodyPr/>
          <a:lstStyle/>
          <a:p>
            <a:fld id="{0A19DA9B-ED6E-4C93-B0D9-82CE5070D1A4}" type="slidenum">
              <a:rPr lang="en-NZ" smtClean="0"/>
              <a:pPr/>
              <a:t>‹#›</a:t>
            </a:fld>
            <a:endParaRPr lang="en-NZ" dirty="0"/>
          </a:p>
        </p:txBody>
      </p:sp>
      <p:sp>
        <p:nvSpPr>
          <p:cNvPr id="10" name="Footer Placeholder 9"/>
          <p:cNvSpPr>
            <a:spLocks noGrp="1"/>
          </p:cNvSpPr>
          <p:nvPr>
            <p:ph type="ftr" sz="quarter" idx="12"/>
          </p:nvPr>
        </p:nvSpPr>
        <p:spPr/>
        <p:txBody>
          <a:bodyPr/>
          <a:lstStyle/>
          <a:p>
            <a:endParaRPr lang="en-NZ" dirty="0">
              <a:solidFill>
                <a:srgbClr val="DFDCB7"/>
              </a:solidFill>
            </a:endParaRPr>
          </a:p>
        </p:txBody>
      </p:sp>
    </p:spTree>
    <p:extLst>
      <p:ext uri="{BB962C8B-B14F-4D97-AF65-F5344CB8AC3E}">
        <p14:creationId xmlns:p14="http://schemas.microsoft.com/office/powerpoint/2010/main" val="374849312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4B668D-8588-4113-930C-E219248DFCD2}" type="datetimeFigureOut">
              <a:rPr lang="en-NZ" smtClean="0">
                <a:solidFill>
                  <a:srgbClr val="DFDCB7"/>
                </a:solidFill>
              </a:rPr>
              <a:pPr/>
              <a:t>31/08/2016</a:t>
            </a:fld>
            <a:endParaRPr lang="en-NZ" dirty="0">
              <a:solidFill>
                <a:srgbClr val="DFDCB7"/>
              </a:solidFill>
            </a:endParaRPr>
          </a:p>
        </p:txBody>
      </p:sp>
      <p:sp>
        <p:nvSpPr>
          <p:cNvPr id="5" name="Footer Placeholder 4"/>
          <p:cNvSpPr>
            <a:spLocks noGrp="1"/>
          </p:cNvSpPr>
          <p:nvPr>
            <p:ph type="ftr" sz="quarter" idx="11"/>
          </p:nvPr>
        </p:nvSpPr>
        <p:spPr/>
        <p:txBody>
          <a:bodyPr/>
          <a:lstStyle/>
          <a:p>
            <a:endParaRPr lang="en-NZ" dirty="0">
              <a:solidFill>
                <a:srgbClr val="DFDCB7"/>
              </a:solidFill>
            </a:endParaRPr>
          </a:p>
        </p:txBody>
      </p:sp>
      <p:sp>
        <p:nvSpPr>
          <p:cNvPr id="6" name="Slide Number Placeholder 5"/>
          <p:cNvSpPr>
            <a:spLocks noGrp="1"/>
          </p:cNvSpPr>
          <p:nvPr>
            <p:ph type="sldNum" sz="quarter" idx="12"/>
          </p:nvPr>
        </p:nvSpPr>
        <p:spPr/>
        <p:txBody>
          <a:bodyPr/>
          <a:lstStyle/>
          <a:p>
            <a:fld id="{0A19DA9B-ED6E-4C93-B0D9-82CE5070D1A4}" type="slidenum">
              <a:rPr lang="en-NZ" smtClean="0"/>
              <a:pPr/>
              <a:t>‹#›</a:t>
            </a:fld>
            <a:endParaRPr lang="en-NZ" dirty="0"/>
          </a:p>
        </p:txBody>
      </p:sp>
    </p:spTree>
    <p:extLst>
      <p:ext uri="{BB962C8B-B14F-4D97-AF65-F5344CB8AC3E}">
        <p14:creationId xmlns:p14="http://schemas.microsoft.com/office/powerpoint/2010/main" val="52354182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4B668D-8588-4113-930C-E219248DFCD2}" type="datetimeFigureOut">
              <a:rPr lang="en-NZ" smtClean="0">
                <a:solidFill>
                  <a:srgbClr val="DFDCB7"/>
                </a:solidFill>
              </a:rPr>
              <a:pPr/>
              <a:t>31/08/2016</a:t>
            </a:fld>
            <a:endParaRPr lang="en-NZ" dirty="0">
              <a:solidFill>
                <a:srgbClr val="DFDCB7"/>
              </a:solidFill>
            </a:endParaRPr>
          </a:p>
        </p:txBody>
      </p:sp>
      <p:sp>
        <p:nvSpPr>
          <p:cNvPr id="5" name="Footer Placeholder 4"/>
          <p:cNvSpPr>
            <a:spLocks noGrp="1"/>
          </p:cNvSpPr>
          <p:nvPr>
            <p:ph type="ftr" sz="quarter" idx="11"/>
          </p:nvPr>
        </p:nvSpPr>
        <p:spPr/>
        <p:txBody>
          <a:bodyPr/>
          <a:lstStyle/>
          <a:p>
            <a:endParaRPr lang="en-NZ" dirty="0">
              <a:solidFill>
                <a:srgbClr val="DFDCB7"/>
              </a:solidFill>
            </a:endParaRPr>
          </a:p>
        </p:txBody>
      </p:sp>
      <p:sp>
        <p:nvSpPr>
          <p:cNvPr id="6" name="Slide Number Placeholder 5"/>
          <p:cNvSpPr>
            <a:spLocks noGrp="1"/>
          </p:cNvSpPr>
          <p:nvPr>
            <p:ph type="sldNum" sz="quarter" idx="12"/>
          </p:nvPr>
        </p:nvSpPr>
        <p:spPr/>
        <p:txBody>
          <a:bodyPr/>
          <a:lstStyle/>
          <a:p>
            <a:fld id="{0A19DA9B-ED6E-4C93-B0D9-82CE5070D1A4}" type="slidenum">
              <a:rPr lang="en-NZ" smtClean="0"/>
              <a:pPr/>
              <a:t>‹#›</a:t>
            </a:fld>
            <a:endParaRPr lang="en-NZ" dirty="0"/>
          </a:p>
        </p:txBody>
      </p:sp>
    </p:spTree>
    <p:extLst>
      <p:ext uri="{BB962C8B-B14F-4D97-AF65-F5344CB8AC3E}">
        <p14:creationId xmlns:p14="http://schemas.microsoft.com/office/powerpoint/2010/main" val="277842118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331640" y="2492896"/>
            <a:ext cx="7126560" cy="936104"/>
          </a:xfrm>
        </p:spPr>
        <p:txBody>
          <a:bodyPr>
            <a:normAutofit/>
          </a:bodyPr>
          <a:lstStyle>
            <a:lvl1pPr algn="l">
              <a:defRPr sz="4000">
                <a:solidFill>
                  <a:schemeClr val="bg1"/>
                </a:solidFill>
              </a:defRPr>
            </a:lvl1pPr>
          </a:lstStyle>
          <a:p>
            <a:r>
              <a:rPr lang="en-US" dirty="0" smtClean="0"/>
              <a:t>Title</a:t>
            </a:r>
            <a:br>
              <a:rPr lang="en-US" dirty="0" smtClean="0"/>
            </a:br>
            <a:endParaRPr lang="en-NZ" dirty="0"/>
          </a:p>
        </p:txBody>
      </p:sp>
    </p:spTree>
    <p:extLst>
      <p:ext uri="{BB962C8B-B14F-4D97-AF65-F5344CB8AC3E}">
        <p14:creationId xmlns:p14="http://schemas.microsoft.com/office/powerpoint/2010/main" val="143778457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8A92E5-A0FD-486D-8AE1-A929F88ECA3A}" type="datetimeFigureOut">
              <a:rPr lang="en-NZ" smtClean="0"/>
              <a:pPr/>
              <a:t>31/08/2016</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55764945-32D5-4906-857E-78C984BF5B55}" type="slidenum">
              <a:rPr lang="en-NZ" smtClean="0"/>
              <a:pPr/>
              <a:t>‹#›</a:t>
            </a:fld>
            <a:endParaRPr lang="en-NZ" dirty="0"/>
          </a:p>
        </p:txBody>
      </p:sp>
    </p:spTree>
    <p:extLst>
      <p:ext uri="{BB962C8B-B14F-4D97-AF65-F5344CB8AC3E}">
        <p14:creationId xmlns:p14="http://schemas.microsoft.com/office/powerpoint/2010/main" val="1841766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8A92E5-A0FD-486D-8AE1-A929F88ECA3A}" type="datetimeFigureOut">
              <a:rPr lang="en-NZ" smtClean="0"/>
              <a:pPr/>
              <a:t>31/08/2016</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55764945-32D5-4906-857E-78C984BF5B55}" type="slidenum">
              <a:rPr lang="en-NZ" smtClean="0"/>
              <a:pPr/>
              <a:t>‹#›</a:t>
            </a:fld>
            <a:endParaRPr lang="en-NZ" dirty="0"/>
          </a:p>
        </p:txBody>
      </p:sp>
    </p:spTree>
    <p:extLst>
      <p:ext uri="{BB962C8B-B14F-4D97-AF65-F5344CB8AC3E}">
        <p14:creationId xmlns:p14="http://schemas.microsoft.com/office/powerpoint/2010/main" val="3687728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jpe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1.jpe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theme" Target="../theme/theme7.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8A92E5-A0FD-486D-8AE1-A929F88ECA3A}" type="datetimeFigureOut">
              <a:rPr lang="en-NZ" smtClean="0"/>
              <a:pPr/>
              <a:t>31/08/2016</a:t>
            </a:fld>
            <a:endParaRPr lang="en-NZ"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764945-32D5-4906-857E-78C984BF5B55}" type="slidenum">
              <a:rPr lang="en-NZ" smtClean="0"/>
              <a:pPr/>
              <a:t>‹#›</a:t>
            </a:fld>
            <a:endParaRPr lang="en-NZ" dirty="0"/>
          </a:p>
        </p:txBody>
      </p:sp>
      <p:pic>
        <p:nvPicPr>
          <p:cNvPr id="8" name="Pictur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116" y="1105"/>
            <a:ext cx="9141768" cy="6855790"/>
          </a:xfrm>
          <a:prstGeom prst="rect">
            <a:avLst/>
          </a:prstGeom>
        </p:spPr>
      </p:pic>
    </p:spTree>
    <p:extLst>
      <p:ext uri="{BB962C8B-B14F-4D97-AF65-F5344CB8AC3E}">
        <p14:creationId xmlns:p14="http://schemas.microsoft.com/office/powerpoint/2010/main" val="39994491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5764945-32D5-4906-857E-78C984BF5B55}" type="slidenum">
              <a:rPr lang="en-NZ" smtClean="0"/>
              <a:pPr/>
              <a:t>‹#›</a:t>
            </a:fld>
            <a:endParaRPr lang="en-NZ"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NZ"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D8A92E5-A0FD-486D-8AE1-A929F88ECA3A}" type="datetimeFigureOut">
              <a:rPr lang="en-NZ" smtClean="0"/>
              <a:pPr/>
              <a:t>31/08/2016</a:t>
            </a:fld>
            <a:endParaRPr lang="en-NZ" dirty="0"/>
          </a:p>
        </p:txBody>
      </p:sp>
      <p:pic>
        <p:nvPicPr>
          <p:cNvPr id="9" name="Picture 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116" y="1105"/>
            <a:ext cx="9141768" cy="6855790"/>
          </a:xfrm>
          <a:prstGeom prst="rect">
            <a:avLst/>
          </a:prstGeom>
        </p:spPr>
      </p:pic>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pic>
        <p:nvPicPr>
          <p:cNvPr id="8" name="Pictur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116" y="1105"/>
            <a:ext cx="9141768" cy="6855790"/>
          </a:xfrm>
          <a:prstGeom prst="rect">
            <a:avLst/>
          </a:prstGeom>
        </p:spPr>
      </p:pic>
    </p:spTree>
    <p:extLst>
      <p:ext uri="{BB962C8B-B14F-4D97-AF65-F5344CB8AC3E}">
        <p14:creationId xmlns:p14="http://schemas.microsoft.com/office/powerpoint/2010/main" val="1017958435"/>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pic>
        <p:nvPicPr>
          <p:cNvPr id="8" name="Pictur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116" y="1105"/>
            <a:ext cx="9141768" cy="6855790"/>
          </a:xfrm>
          <a:prstGeom prst="rect">
            <a:avLst/>
          </a:prstGeom>
        </p:spPr>
      </p:pic>
    </p:spTree>
    <p:extLst>
      <p:ext uri="{BB962C8B-B14F-4D97-AF65-F5344CB8AC3E}">
        <p14:creationId xmlns:p14="http://schemas.microsoft.com/office/powerpoint/2010/main" val="3120541530"/>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pic>
        <p:nvPicPr>
          <p:cNvPr id="8" name="Pictur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116" y="1105"/>
            <a:ext cx="9141768" cy="6855790"/>
          </a:xfrm>
          <a:prstGeom prst="rect">
            <a:avLst/>
          </a:prstGeom>
        </p:spPr>
      </p:pic>
    </p:spTree>
    <p:extLst>
      <p:ext uri="{BB962C8B-B14F-4D97-AF65-F5344CB8AC3E}">
        <p14:creationId xmlns:p14="http://schemas.microsoft.com/office/powerpoint/2010/main" val="1597714123"/>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8A92E5-A0FD-486D-8AE1-A929F88ECA3A}" type="datetimeFigureOut">
              <a:rPr lang="en-NZ" smtClean="0">
                <a:solidFill>
                  <a:prstClr val="black">
                    <a:tint val="75000"/>
                  </a:prstClr>
                </a:solidFill>
              </a:rPr>
              <a:pPr/>
              <a:t>31/08/2016</a:t>
            </a:fld>
            <a:endParaRPr lang="en-NZ"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pic>
        <p:nvPicPr>
          <p:cNvPr id="8" name="Pictur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116" y="1105"/>
            <a:ext cx="9141768" cy="6855790"/>
          </a:xfrm>
          <a:prstGeom prst="rect">
            <a:avLst/>
          </a:prstGeom>
        </p:spPr>
      </p:pic>
    </p:spTree>
    <p:extLst>
      <p:ext uri="{BB962C8B-B14F-4D97-AF65-F5344CB8AC3E}">
        <p14:creationId xmlns:p14="http://schemas.microsoft.com/office/powerpoint/2010/main" val="2359575502"/>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5764945-32D5-4906-857E-78C984BF5B55}" type="slidenum">
              <a:rPr lang="en-NZ" smtClean="0"/>
              <a:pPr/>
              <a:t>‹#›</a:t>
            </a:fld>
            <a:endParaRPr lang="en-NZ"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NZ" dirty="0">
              <a:solidFill>
                <a:srgbClr val="DFDCB7"/>
              </a:solidFill>
            </a:endParaRP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D8A92E5-A0FD-486D-8AE1-A929F88ECA3A}" type="datetimeFigureOut">
              <a:rPr lang="en-NZ" smtClean="0">
                <a:solidFill>
                  <a:srgbClr val="DFDCB7"/>
                </a:solidFill>
              </a:rPr>
              <a:pPr/>
              <a:t>31/08/2016</a:t>
            </a:fld>
            <a:endParaRPr lang="en-NZ" dirty="0">
              <a:solidFill>
                <a:srgbClr val="DFDCB7"/>
              </a:solidFill>
            </a:endParaRPr>
          </a:p>
        </p:txBody>
      </p:sp>
      <p:pic>
        <p:nvPicPr>
          <p:cNvPr id="9" name="Picture 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116" y="1105"/>
            <a:ext cx="9141768" cy="6855790"/>
          </a:xfrm>
          <a:prstGeom prst="rect">
            <a:avLst/>
          </a:prstGeom>
        </p:spPr>
      </p:pic>
    </p:spTree>
    <p:extLst>
      <p:ext uri="{BB962C8B-B14F-4D97-AF65-F5344CB8AC3E}">
        <p14:creationId xmlns:p14="http://schemas.microsoft.com/office/powerpoint/2010/main" val="2077474936"/>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hyperlink" Target="mailto:educationproviders@mbie.govt.nz" TargetMode="Externa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chart" Target="../charts/char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0" y="1196752"/>
            <a:ext cx="9144000" cy="3600400"/>
          </a:xfrm>
        </p:spPr>
        <p:txBody>
          <a:bodyPr>
            <a:normAutofit fontScale="90000"/>
          </a:bodyPr>
          <a:lstStyle/>
          <a:p>
            <a:pPr algn="ctr"/>
            <a:r>
              <a:rPr lang="en-NZ" dirty="0" smtClean="0">
                <a:latin typeface="+mn-lt"/>
              </a:rPr>
              <a:t/>
            </a:r>
            <a:br>
              <a:rPr lang="en-NZ" dirty="0" smtClean="0">
                <a:latin typeface="+mn-lt"/>
              </a:rPr>
            </a:br>
            <a:r>
              <a:rPr lang="en-NZ" dirty="0" smtClean="0">
                <a:latin typeface="+mn-lt"/>
              </a:rPr>
              <a:t/>
            </a:r>
            <a:br>
              <a:rPr lang="en-NZ" dirty="0" smtClean="0">
                <a:latin typeface="+mn-lt"/>
              </a:rPr>
            </a:br>
            <a:r>
              <a:rPr lang="en-NZ" dirty="0">
                <a:latin typeface="+mn-lt"/>
              </a:rPr>
              <a:t/>
            </a:r>
            <a:br>
              <a:rPr lang="en-NZ" dirty="0">
                <a:latin typeface="+mn-lt"/>
              </a:rPr>
            </a:br>
            <a:r>
              <a:rPr lang="en-NZ" dirty="0" smtClean="0">
                <a:latin typeface="+mn-lt"/>
              </a:rPr>
              <a:t/>
            </a:r>
            <a:br>
              <a:rPr lang="en-NZ" dirty="0" smtClean="0">
                <a:latin typeface="+mn-lt"/>
              </a:rPr>
            </a:br>
            <a:r>
              <a:rPr lang="en-NZ" dirty="0" smtClean="0">
                <a:latin typeface="+mn-lt"/>
              </a:rPr>
              <a:t>ISANA PD Days</a:t>
            </a:r>
            <a:r>
              <a:rPr lang="en-NZ" sz="4400" dirty="0" smtClean="0">
                <a:latin typeface="+mn-lt"/>
              </a:rPr>
              <a:t/>
            </a:r>
            <a:br>
              <a:rPr lang="en-NZ" sz="4400" dirty="0" smtClean="0">
                <a:latin typeface="+mn-lt"/>
              </a:rPr>
            </a:br>
            <a:r>
              <a:rPr lang="en-NZ" sz="3100" dirty="0" smtClean="0">
                <a:latin typeface="+mn-lt"/>
              </a:rPr>
              <a:t>Immigration Policies, Products and </a:t>
            </a:r>
            <a:r>
              <a:rPr lang="en-NZ" sz="3100" dirty="0" smtClean="0">
                <a:latin typeface="+mn-lt"/>
              </a:rPr>
              <a:t>Support</a:t>
            </a:r>
            <a:br>
              <a:rPr lang="en-NZ" sz="3100" dirty="0" smtClean="0">
                <a:latin typeface="+mn-lt"/>
              </a:rPr>
            </a:br>
            <a:r>
              <a:rPr lang="en-NZ" sz="2200" dirty="0" smtClean="0">
                <a:latin typeface="+mn-lt"/>
              </a:rPr>
              <a:t>Dunedin, Palmerston North, Auckland</a:t>
            </a:r>
            <a:r>
              <a:rPr lang="en-NZ" dirty="0" smtClean="0">
                <a:latin typeface="+mn-lt"/>
              </a:rPr>
              <a:t/>
            </a:r>
            <a:br>
              <a:rPr lang="en-NZ" dirty="0" smtClean="0">
                <a:latin typeface="+mn-lt"/>
              </a:rPr>
            </a:br>
            <a:r>
              <a:rPr lang="en-NZ" dirty="0" smtClean="0">
                <a:latin typeface="+mn-lt"/>
              </a:rPr>
              <a:t/>
            </a:r>
            <a:br>
              <a:rPr lang="en-NZ" dirty="0" smtClean="0">
                <a:latin typeface="+mn-lt"/>
              </a:rPr>
            </a:br>
            <a:r>
              <a:rPr lang="en-NZ" sz="2000" dirty="0" smtClean="0">
                <a:latin typeface="+mn-lt"/>
              </a:rPr>
              <a:t>Katy Aldcroft</a:t>
            </a:r>
            <a:br>
              <a:rPr lang="en-NZ" sz="2000" dirty="0" smtClean="0">
                <a:latin typeface="+mn-lt"/>
              </a:rPr>
            </a:br>
            <a:r>
              <a:rPr lang="en-NZ" sz="2000" dirty="0" smtClean="0">
                <a:latin typeface="+mn-lt"/>
              </a:rPr>
              <a:t>Immigration Manager – Education Sector Relationships</a:t>
            </a:r>
            <a:endParaRPr lang="en-NZ" dirty="0">
              <a:latin typeface="+mn-lt"/>
            </a:endParaRPr>
          </a:p>
        </p:txBody>
      </p:sp>
    </p:spTree>
    <p:extLst>
      <p:ext uri="{BB962C8B-B14F-4D97-AF65-F5344CB8AC3E}">
        <p14:creationId xmlns:p14="http://schemas.microsoft.com/office/powerpoint/2010/main" val="25908239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69776" y="1700808"/>
            <a:ext cx="8604448" cy="2520280"/>
          </a:xfrm>
        </p:spPr>
        <p:txBody>
          <a:bodyPr>
            <a:normAutofit/>
          </a:bodyPr>
          <a:lstStyle/>
          <a:p>
            <a:pPr algn="ctr"/>
            <a:r>
              <a:rPr lang="en-NZ" dirty="0" smtClean="0">
                <a:latin typeface="+mn-lt"/>
              </a:rPr>
              <a:t>Visa Products </a:t>
            </a:r>
            <a:endParaRPr lang="en-NZ" sz="2700" dirty="0">
              <a:latin typeface="+mn-lt"/>
            </a:endParaRPr>
          </a:p>
        </p:txBody>
      </p:sp>
    </p:spTree>
    <p:extLst>
      <p:ext uri="{BB962C8B-B14F-4D97-AF65-F5344CB8AC3E}">
        <p14:creationId xmlns:p14="http://schemas.microsoft.com/office/powerpoint/2010/main" val="633041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0" fill="hold"/>
                                        <p:tgtEl>
                                          <p:spTgt spid="5"/>
                                        </p:tgtEl>
                                        <p:attrNameLst>
                                          <p:attrName>ppt_w</p:attrName>
                                        </p:attrNameLst>
                                      </p:cBhvr>
                                      <p:tavLst>
                                        <p:tav tm="0">
                                          <p:val>
                                            <p:fltVal val="0"/>
                                          </p:val>
                                        </p:tav>
                                        <p:tav tm="100000">
                                          <p:val>
                                            <p:strVal val="#ppt_w"/>
                                          </p:val>
                                        </p:tav>
                                      </p:tavLst>
                                    </p:anim>
                                    <p:anim calcmode="lin" valueType="num">
                                      <p:cBhvr>
                                        <p:cTn id="8" dur="3000" fill="hold"/>
                                        <p:tgtEl>
                                          <p:spTgt spid="5"/>
                                        </p:tgtEl>
                                        <p:attrNameLst>
                                          <p:attrName>ppt_h</p:attrName>
                                        </p:attrNameLst>
                                      </p:cBhvr>
                                      <p:tavLst>
                                        <p:tav tm="0">
                                          <p:val>
                                            <p:fltVal val="0"/>
                                          </p:val>
                                        </p:tav>
                                        <p:tav tm="100000">
                                          <p:val>
                                            <p:strVal val="#ppt_h"/>
                                          </p:val>
                                        </p:tav>
                                      </p:tavLst>
                                    </p:anim>
                                    <p:animEffect transition="in" filter="fade">
                                      <p:cBhvr>
                                        <p:cTn id="9"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NZ" sz="3200" dirty="0" smtClean="0">
                <a:solidFill>
                  <a:schemeClr val="tx1"/>
                </a:solidFill>
                <a:latin typeface="+mn-lt"/>
              </a:rPr>
              <a:t>Pathway Student Visa</a:t>
            </a:r>
            <a:endParaRPr lang="en-NZ" sz="3200" dirty="0">
              <a:solidFill>
                <a:schemeClr val="tx1"/>
              </a:solidFill>
              <a:latin typeface="+mn-lt"/>
            </a:endParaRPr>
          </a:p>
        </p:txBody>
      </p:sp>
      <p:sp>
        <p:nvSpPr>
          <p:cNvPr id="5" name="Content Placeholder 4"/>
          <p:cNvSpPr>
            <a:spLocks noGrp="1"/>
          </p:cNvSpPr>
          <p:nvPr>
            <p:ph idx="1"/>
          </p:nvPr>
        </p:nvSpPr>
        <p:spPr>
          <a:xfrm>
            <a:off x="251520" y="1556792"/>
            <a:ext cx="8229600" cy="4525963"/>
          </a:xfrm>
        </p:spPr>
        <p:txBody>
          <a:bodyPr>
            <a:normAutofit/>
          </a:bodyPr>
          <a:lstStyle/>
          <a:p>
            <a:pPr marL="0" indent="0">
              <a:buNone/>
            </a:pPr>
            <a:endParaRPr lang="en-NZ" sz="2000" dirty="0" smtClean="0"/>
          </a:p>
          <a:p>
            <a:pPr marL="0" indent="0">
              <a:buNone/>
            </a:pPr>
            <a:endParaRPr lang="en-NZ" sz="2000" dirty="0"/>
          </a:p>
          <a:p>
            <a:pPr marL="0" indent="0">
              <a:buNone/>
            </a:pPr>
            <a:endParaRPr lang="en-NZ" sz="2000" dirty="0" smtClean="0"/>
          </a:p>
          <a:p>
            <a:pPr marL="0" indent="0">
              <a:buNone/>
            </a:pPr>
            <a:endParaRPr lang="en-NZ" sz="2000" dirty="0"/>
          </a:p>
          <a:p>
            <a:pPr marL="0" indent="0">
              <a:buNone/>
            </a:pPr>
            <a:endParaRPr lang="en-NZ" sz="2000" dirty="0" smtClean="0"/>
          </a:p>
        </p:txBody>
      </p:sp>
      <p:sp>
        <p:nvSpPr>
          <p:cNvPr id="6" name="TextBox 5"/>
          <p:cNvSpPr txBox="1"/>
          <p:nvPr/>
        </p:nvSpPr>
        <p:spPr>
          <a:xfrm>
            <a:off x="179512" y="1052736"/>
            <a:ext cx="8640960" cy="8276112"/>
          </a:xfrm>
          <a:prstGeom prst="rect">
            <a:avLst/>
          </a:prstGeom>
          <a:noFill/>
        </p:spPr>
        <p:txBody>
          <a:bodyPr wrap="square" rtlCol="0">
            <a:spAutoFit/>
          </a:bodyPr>
          <a:lstStyle/>
          <a:p>
            <a:pPr>
              <a:lnSpc>
                <a:spcPct val="120000"/>
              </a:lnSpc>
              <a:spcBef>
                <a:spcPct val="20000"/>
              </a:spcBef>
              <a:spcAft>
                <a:spcPts val="600"/>
              </a:spcAft>
              <a:buClr>
                <a:prstClr val="white"/>
              </a:buClr>
            </a:pPr>
            <a:r>
              <a:rPr lang="en-NZ" sz="2400" dirty="0"/>
              <a:t>Key features: </a:t>
            </a:r>
          </a:p>
          <a:p>
            <a:pPr marL="342900" indent="-342900">
              <a:lnSpc>
                <a:spcPct val="150000"/>
              </a:lnSpc>
              <a:spcAft>
                <a:spcPts val="600"/>
              </a:spcAft>
              <a:buClr>
                <a:prstClr val="black"/>
              </a:buClr>
              <a:buFont typeface="Arial" panose="020B0604020202020204" pitchFamily="34" charset="0"/>
              <a:buChar char="•"/>
            </a:pPr>
            <a:r>
              <a:rPr lang="en-NZ" sz="2000" dirty="0" smtClean="0">
                <a:solidFill>
                  <a:srgbClr val="0070C0"/>
                </a:solidFill>
              </a:rPr>
              <a:t>An 18 month trial (began Dec 2015)</a:t>
            </a:r>
          </a:p>
          <a:p>
            <a:pPr marL="342900" indent="-342900">
              <a:lnSpc>
                <a:spcPct val="150000"/>
              </a:lnSpc>
              <a:spcAft>
                <a:spcPts val="600"/>
              </a:spcAft>
              <a:buClr>
                <a:prstClr val="black"/>
              </a:buClr>
              <a:buFont typeface="Arial" panose="020B0604020202020204" pitchFamily="34" charset="0"/>
              <a:buChar char="•"/>
            </a:pPr>
            <a:r>
              <a:rPr lang="en-NZ" sz="2000" dirty="0" smtClean="0">
                <a:solidFill>
                  <a:srgbClr val="0070C0"/>
                </a:solidFill>
              </a:rPr>
              <a:t>500 providers  were invited to apply</a:t>
            </a:r>
          </a:p>
          <a:p>
            <a:pPr marL="342900" indent="-342900">
              <a:lnSpc>
                <a:spcPct val="150000"/>
              </a:lnSpc>
              <a:spcAft>
                <a:spcPts val="600"/>
              </a:spcAft>
              <a:buClr>
                <a:prstClr val="black"/>
              </a:buClr>
              <a:buFont typeface="Arial" panose="020B0604020202020204" pitchFamily="34" charset="0"/>
              <a:buChar char="•"/>
            </a:pPr>
            <a:r>
              <a:rPr lang="en-NZ" sz="2000" dirty="0" smtClean="0">
                <a:solidFill>
                  <a:srgbClr val="0070C0"/>
                </a:solidFill>
              </a:rPr>
              <a:t>Eligibility was a 90% approval rate and NZQA EER Category 1 or 2 rating (if applicable)</a:t>
            </a:r>
          </a:p>
          <a:p>
            <a:pPr marL="342900" indent="-342900">
              <a:lnSpc>
                <a:spcPct val="150000"/>
              </a:lnSpc>
              <a:spcAft>
                <a:spcPts val="600"/>
              </a:spcAft>
              <a:buClr>
                <a:prstClr val="black"/>
              </a:buClr>
              <a:buFont typeface="Arial" panose="020B0604020202020204" pitchFamily="34" charset="0"/>
              <a:buChar char="•"/>
            </a:pPr>
            <a:r>
              <a:rPr lang="en-NZ" sz="2000" dirty="0" smtClean="0">
                <a:solidFill>
                  <a:srgbClr val="0070C0"/>
                </a:solidFill>
              </a:rPr>
              <a:t>Allows a progression of between 1 - 3 programmes on a single visa of up to 5 years validity </a:t>
            </a:r>
            <a:r>
              <a:rPr lang="en-NZ" sz="2000" i="1" dirty="0" smtClean="0">
                <a:solidFill>
                  <a:srgbClr val="0070C0"/>
                </a:solidFill>
              </a:rPr>
              <a:t>(either within a provider or between 1-3 providers) </a:t>
            </a:r>
          </a:p>
          <a:p>
            <a:pPr marL="342900" indent="-342900">
              <a:lnSpc>
                <a:spcPct val="150000"/>
              </a:lnSpc>
              <a:spcAft>
                <a:spcPts val="600"/>
              </a:spcAft>
              <a:buClr>
                <a:prstClr val="black"/>
              </a:buClr>
              <a:buFont typeface="Arial" panose="020B0604020202020204" pitchFamily="34" charset="0"/>
              <a:buChar char="•"/>
            </a:pPr>
            <a:r>
              <a:rPr lang="en-NZ" sz="2000" dirty="0" smtClean="0">
                <a:solidFill>
                  <a:srgbClr val="0070C0"/>
                </a:solidFill>
              </a:rPr>
              <a:t>Tuition fees and funds are proven for 1</a:t>
            </a:r>
            <a:r>
              <a:rPr lang="en-NZ" sz="2000" baseline="30000" dirty="0" smtClean="0">
                <a:solidFill>
                  <a:srgbClr val="0070C0"/>
                </a:solidFill>
              </a:rPr>
              <a:t>st</a:t>
            </a:r>
            <a:r>
              <a:rPr lang="en-NZ" sz="2000" dirty="0" smtClean="0">
                <a:solidFill>
                  <a:srgbClr val="0070C0"/>
                </a:solidFill>
              </a:rPr>
              <a:t> course or 1</a:t>
            </a:r>
            <a:r>
              <a:rPr lang="en-NZ" sz="2000" baseline="30000" dirty="0" smtClean="0">
                <a:solidFill>
                  <a:srgbClr val="0070C0"/>
                </a:solidFill>
              </a:rPr>
              <a:t>st</a:t>
            </a:r>
            <a:r>
              <a:rPr lang="en-NZ" sz="2000" dirty="0" smtClean="0">
                <a:solidFill>
                  <a:srgbClr val="0070C0"/>
                </a:solidFill>
              </a:rPr>
              <a:t> year</a:t>
            </a:r>
          </a:p>
          <a:p>
            <a:pPr marL="342900" indent="-342900">
              <a:lnSpc>
                <a:spcPct val="150000"/>
              </a:lnSpc>
              <a:spcAft>
                <a:spcPts val="600"/>
              </a:spcAft>
              <a:buClr>
                <a:prstClr val="black"/>
              </a:buClr>
              <a:buFont typeface="Arial" panose="020B0604020202020204" pitchFamily="34" charset="0"/>
              <a:buChar char="•"/>
            </a:pPr>
            <a:r>
              <a:rPr lang="en-NZ" sz="2000" dirty="0" smtClean="0">
                <a:solidFill>
                  <a:srgbClr val="0070C0"/>
                </a:solidFill>
              </a:rPr>
              <a:t>Some Pathways are limited and if students don’t progress they need to apply for new visas</a:t>
            </a:r>
            <a:endParaRPr lang="en-NZ" sz="2000" dirty="0">
              <a:solidFill>
                <a:srgbClr val="0070C0"/>
              </a:solidFill>
            </a:endParaRPr>
          </a:p>
          <a:p>
            <a:pPr>
              <a:buClr>
                <a:prstClr val="white"/>
              </a:buClr>
            </a:pPr>
            <a:endParaRPr lang="en-NZ" sz="2000" dirty="0" smtClean="0">
              <a:solidFill>
                <a:srgbClr val="0070C0"/>
              </a:solidFill>
            </a:endParaRPr>
          </a:p>
          <a:p>
            <a:pPr>
              <a:buClr>
                <a:prstClr val="white"/>
              </a:buClr>
            </a:pPr>
            <a:endParaRPr lang="en-NZ" sz="2000" dirty="0">
              <a:solidFill>
                <a:srgbClr val="0070C0"/>
              </a:solidFill>
            </a:endParaRPr>
          </a:p>
          <a:p>
            <a:pPr>
              <a:buClr>
                <a:prstClr val="white"/>
              </a:buClr>
            </a:pPr>
            <a:endParaRPr lang="en-NZ" sz="2000" dirty="0" smtClean="0">
              <a:solidFill>
                <a:srgbClr val="0070C0"/>
              </a:solidFill>
            </a:endParaRPr>
          </a:p>
          <a:p>
            <a:pPr>
              <a:buClr>
                <a:prstClr val="white"/>
              </a:buClr>
            </a:pPr>
            <a:endParaRPr lang="en-NZ" sz="2000" dirty="0">
              <a:solidFill>
                <a:srgbClr val="0070C0"/>
              </a:solidFill>
            </a:endParaRPr>
          </a:p>
          <a:p>
            <a:pPr>
              <a:buClr>
                <a:prstClr val="white"/>
              </a:buClr>
            </a:pPr>
            <a:endParaRPr lang="en-NZ" sz="2000" dirty="0" smtClean="0">
              <a:solidFill>
                <a:srgbClr val="0070C0"/>
              </a:solidFill>
            </a:endParaRPr>
          </a:p>
          <a:p>
            <a:pPr>
              <a:buClr>
                <a:prstClr val="white"/>
              </a:buClr>
            </a:pPr>
            <a:endParaRPr lang="en-NZ" sz="2000" dirty="0">
              <a:solidFill>
                <a:srgbClr val="0070C0"/>
              </a:solidFill>
            </a:endParaRPr>
          </a:p>
          <a:p>
            <a:pPr>
              <a:buClr>
                <a:prstClr val="white"/>
              </a:buClr>
            </a:pPr>
            <a:endParaRPr lang="en-NZ" sz="2000" dirty="0" smtClean="0">
              <a:solidFill>
                <a:srgbClr val="0070C0"/>
              </a:solidFill>
            </a:endParaRPr>
          </a:p>
          <a:p>
            <a:pPr>
              <a:buClr>
                <a:prstClr val="white"/>
              </a:buClr>
            </a:pPr>
            <a:endParaRPr lang="en-NZ" sz="2000" dirty="0">
              <a:solidFill>
                <a:srgbClr val="0070C0"/>
              </a:solidFill>
            </a:endParaRPr>
          </a:p>
          <a:p>
            <a:pPr>
              <a:buClr>
                <a:prstClr val="white"/>
              </a:buClr>
            </a:pPr>
            <a:endParaRPr lang="en-NZ" sz="2000" dirty="0" smtClean="0">
              <a:solidFill>
                <a:srgbClr val="0070C0"/>
              </a:solidFill>
            </a:endParaRPr>
          </a:p>
          <a:p>
            <a:pPr marL="285750" indent="-285750">
              <a:buClr>
                <a:prstClr val="white"/>
              </a:buClr>
              <a:buFont typeface="Arial" panose="020B0604020202020204" pitchFamily="34" charset="0"/>
              <a:buChar char="•"/>
            </a:pPr>
            <a:endParaRPr lang="en-NZ" dirty="0">
              <a:solidFill>
                <a:prstClr val="white"/>
              </a:solidFill>
            </a:endParaRPr>
          </a:p>
        </p:txBody>
      </p:sp>
    </p:spTree>
    <p:extLst>
      <p:ext uri="{BB962C8B-B14F-4D97-AF65-F5344CB8AC3E}">
        <p14:creationId xmlns:p14="http://schemas.microsoft.com/office/powerpoint/2010/main" val="717080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anim calcmode="lin" valueType="num">
                                      <p:cBhvr>
                                        <p:cTn id="8" dur="1250" fill="hold"/>
                                        <p:tgtEl>
                                          <p:spTgt spid="4"/>
                                        </p:tgtEl>
                                        <p:attrNameLst>
                                          <p:attrName>ppt_x</p:attrName>
                                        </p:attrNameLst>
                                      </p:cBhvr>
                                      <p:tavLst>
                                        <p:tav tm="0">
                                          <p:val>
                                            <p:strVal val="#ppt_x"/>
                                          </p:val>
                                        </p:tav>
                                        <p:tav tm="100000">
                                          <p:val>
                                            <p:strVal val="#ppt_x"/>
                                          </p:val>
                                        </p:tav>
                                      </p:tavLst>
                                    </p:anim>
                                    <p:anim calcmode="lin" valueType="num">
                                      <p:cBhvr>
                                        <p:cTn id="9" dur="12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42" presetClass="entr" presetSubtype="0"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750"/>
                                        <p:tgtEl>
                                          <p:spTgt spid="6"/>
                                        </p:tgtEl>
                                      </p:cBhvr>
                                    </p:animEffect>
                                    <p:anim calcmode="lin" valueType="num">
                                      <p:cBhvr>
                                        <p:cTn id="14" dur="2750" fill="hold"/>
                                        <p:tgtEl>
                                          <p:spTgt spid="6"/>
                                        </p:tgtEl>
                                        <p:attrNameLst>
                                          <p:attrName>ppt_x</p:attrName>
                                        </p:attrNameLst>
                                      </p:cBhvr>
                                      <p:tavLst>
                                        <p:tav tm="0">
                                          <p:val>
                                            <p:strVal val="#ppt_x"/>
                                          </p:val>
                                        </p:tav>
                                        <p:tav tm="100000">
                                          <p:val>
                                            <p:strVal val="#ppt_x"/>
                                          </p:val>
                                        </p:tav>
                                      </p:tavLst>
                                    </p:anim>
                                    <p:anim calcmode="lin" valueType="num">
                                      <p:cBhvr>
                                        <p:cTn id="15" dur="2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normAutofit/>
          </a:bodyPr>
          <a:lstStyle/>
          <a:p>
            <a:r>
              <a:rPr lang="en-NZ" sz="3200" dirty="0"/>
              <a:t>Pathway Student </a:t>
            </a:r>
            <a:r>
              <a:rPr lang="en-NZ" sz="3200" dirty="0" smtClean="0"/>
              <a:t>Visas </a:t>
            </a:r>
            <a:br>
              <a:rPr lang="en-NZ" sz="3200" dirty="0" smtClean="0"/>
            </a:br>
            <a:r>
              <a:rPr lang="en-NZ" sz="3200" dirty="0" smtClean="0"/>
              <a:t>Progress update</a:t>
            </a:r>
            <a:endParaRPr lang="en-NZ" sz="3200" dirty="0"/>
          </a:p>
        </p:txBody>
      </p:sp>
      <p:sp>
        <p:nvSpPr>
          <p:cNvPr id="3" name="Content Placeholder 2"/>
          <p:cNvSpPr>
            <a:spLocks noGrp="1"/>
          </p:cNvSpPr>
          <p:nvPr>
            <p:ph idx="1"/>
          </p:nvPr>
        </p:nvSpPr>
        <p:spPr>
          <a:xfrm>
            <a:off x="323528" y="1268760"/>
            <a:ext cx="8640960" cy="4525963"/>
          </a:xfrm>
        </p:spPr>
        <p:txBody>
          <a:bodyPr/>
          <a:lstStyle/>
          <a:p>
            <a:pPr marL="0" indent="0">
              <a:buClr>
                <a:schemeClr val="bg1"/>
              </a:buClr>
              <a:buNone/>
            </a:pPr>
            <a:endParaRPr lang="en-NZ" sz="2400" dirty="0">
              <a:solidFill>
                <a:srgbClr val="0070C0"/>
              </a:solidFill>
            </a:endParaRPr>
          </a:p>
          <a:p>
            <a:pPr marL="0" indent="0">
              <a:buClr>
                <a:schemeClr val="bg1"/>
              </a:buClr>
              <a:buNone/>
            </a:pPr>
            <a:endParaRPr lang="en-NZ" sz="2400" dirty="0" smtClean="0">
              <a:solidFill>
                <a:srgbClr val="0070C0"/>
              </a:solidFill>
            </a:endParaRPr>
          </a:p>
          <a:p>
            <a:pPr marL="0" indent="0">
              <a:buClr>
                <a:schemeClr val="bg1"/>
              </a:buClr>
              <a:buNone/>
            </a:pPr>
            <a:endParaRPr lang="en-NZ" sz="2400" dirty="0">
              <a:solidFill>
                <a:srgbClr val="0070C0"/>
              </a:solidFill>
            </a:endParaRPr>
          </a:p>
          <a:p>
            <a:pPr marL="0" indent="0">
              <a:buClr>
                <a:schemeClr val="bg1"/>
              </a:buClr>
              <a:buNone/>
            </a:pPr>
            <a:endParaRPr lang="en-NZ" sz="2400" dirty="0" smtClean="0">
              <a:solidFill>
                <a:srgbClr val="0070C0"/>
              </a:solidFill>
            </a:endParaRPr>
          </a:p>
          <a:p>
            <a:pPr marL="0" indent="0">
              <a:buClr>
                <a:schemeClr val="bg1"/>
              </a:buClr>
              <a:buNone/>
            </a:pPr>
            <a:endParaRPr lang="en-NZ" sz="2400" dirty="0">
              <a:solidFill>
                <a:srgbClr val="0070C0"/>
              </a:solidFill>
            </a:endParaRPr>
          </a:p>
          <a:p>
            <a:pPr marL="0" indent="0">
              <a:buClr>
                <a:schemeClr val="bg1"/>
              </a:buClr>
              <a:buNone/>
            </a:pPr>
            <a:endParaRPr lang="en-NZ" sz="2400" dirty="0" smtClean="0">
              <a:solidFill>
                <a:srgbClr val="0070C0"/>
              </a:solidFill>
            </a:endParaRPr>
          </a:p>
          <a:p>
            <a:pPr marL="0" indent="0">
              <a:buClr>
                <a:schemeClr val="bg1"/>
              </a:buClr>
              <a:buNone/>
            </a:pPr>
            <a:endParaRPr lang="en-NZ" sz="2400" dirty="0" smtClean="0">
              <a:solidFill>
                <a:srgbClr val="0070C0"/>
              </a:solidFill>
              <a:latin typeface="Calibri" panose="020F0502020204030204" pitchFamily="34" charset="0"/>
            </a:endParaRPr>
          </a:p>
          <a:p>
            <a:pPr marL="0" indent="0">
              <a:buClr>
                <a:schemeClr val="bg1"/>
              </a:buClr>
              <a:buNone/>
            </a:pPr>
            <a:endParaRPr lang="en-NZ" sz="2400" dirty="0">
              <a:solidFill>
                <a:srgbClr val="0070C0"/>
              </a:solidFill>
            </a:endParaRPr>
          </a:p>
          <a:p>
            <a:endParaRPr lang="en-NZ" dirty="0"/>
          </a:p>
        </p:txBody>
      </p:sp>
      <p:graphicFrame>
        <p:nvGraphicFramePr>
          <p:cNvPr id="4" name="Table 3"/>
          <p:cNvGraphicFramePr>
            <a:graphicFrameLocks noGrp="1"/>
          </p:cNvGraphicFramePr>
          <p:nvPr>
            <p:extLst>
              <p:ext uri="{D42A27DB-BD31-4B8C-83A1-F6EECF244321}">
                <p14:modId xmlns:p14="http://schemas.microsoft.com/office/powerpoint/2010/main" val="3350252894"/>
              </p:ext>
            </p:extLst>
          </p:nvPr>
        </p:nvGraphicFramePr>
        <p:xfrm>
          <a:off x="1331640" y="1844824"/>
          <a:ext cx="6552728" cy="1533144"/>
        </p:xfrm>
        <a:graphic>
          <a:graphicData uri="http://schemas.openxmlformats.org/drawingml/2006/table">
            <a:tbl>
              <a:tblPr firstRow="1" bandRow="1">
                <a:tableStyleId>{5C22544A-7EE6-4342-B048-85BDC9FD1C3A}</a:tableStyleId>
              </a:tblPr>
              <a:tblGrid>
                <a:gridCol w="1638182"/>
                <a:gridCol w="1638182"/>
                <a:gridCol w="1638182"/>
                <a:gridCol w="1638182"/>
              </a:tblGrid>
              <a:tr h="527304">
                <a:tc gridSpan="4">
                  <a:txBody>
                    <a:bodyPr/>
                    <a:lstStyle/>
                    <a:p>
                      <a:r>
                        <a:rPr lang="en-NZ" dirty="0" smtClean="0"/>
                        <a:t>Composition</a:t>
                      </a:r>
                      <a:r>
                        <a:rPr lang="en-NZ" baseline="0" dirty="0" smtClean="0"/>
                        <a:t> of Pathway Visas approved</a:t>
                      </a:r>
                      <a:endParaRPr lang="en-NZ" dirty="0"/>
                    </a:p>
                  </a:txBody>
                  <a:tcPr/>
                </a:tc>
                <a:tc hMerge="1">
                  <a:txBody>
                    <a:bodyPr/>
                    <a:lstStyle/>
                    <a:p>
                      <a:endParaRPr lang="en-NZ" dirty="0"/>
                    </a:p>
                  </a:txBody>
                  <a:tcPr/>
                </a:tc>
                <a:tc hMerge="1">
                  <a:txBody>
                    <a:bodyPr/>
                    <a:lstStyle/>
                    <a:p>
                      <a:endParaRPr lang="en-NZ" dirty="0"/>
                    </a:p>
                  </a:txBody>
                  <a:tcPr/>
                </a:tc>
                <a:tc hMerge="1">
                  <a:txBody>
                    <a:bodyPr/>
                    <a:lstStyle/>
                    <a:p>
                      <a:endParaRPr lang="en-NZ" dirty="0"/>
                    </a:p>
                  </a:txBody>
                  <a:tcPr/>
                </a:tc>
              </a:tr>
              <a:tr h="594018">
                <a:tc>
                  <a:txBody>
                    <a:bodyPr/>
                    <a:lstStyle/>
                    <a:p>
                      <a:r>
                        <a:rPr lang="en-NZ" b="1" dirty="0" smtClean="0"/>
                        <a:t>One Programme</a:t>
                      </a:r>
                      <a:endParaRPr lang="en-NZ" b="1" dirty="0"/>
                    </a:p>
                  </a:txBody>
                  <a:tcPr/>
                </a:tc>
                <a:tc>
                  <a:txBody>
                    <a:bodyPr/>
                    <a:lstStyle/>
                    <a:p>
                      <a:r>
                        <a:rPr lang="en-NZ" b="1" dirty="0" smtClean="0"/>
                        <a:t>Two Programmes</a:t>
                      </a:r>
                      <a:endParaRPr lang="en-NZ" b="1" dirty="0"/>
                    </a:p>
                  </a:txBody>
                  <a:tcPr/>
                </a:tc>
                <a:tc>
                  <a:txBody>
                    <a:bodyPr/>
                    <a:lstStyle/>
                    <a:p>
                      <a:r>
                        <a:rPr lang="en-NZ" b="1" dirty="0" smtClean="0"/>
                        <a:t>Three Programmes </a:t>
                      </a:r>
                      <a:endParaRPr lang="en-NZ" b="1" dirty="0"/>
                    </a:p>
                  </a:txBody>
                  <a:tcPr/>
                </a:tc>
                <a:tc>
                  <a:txBody>
                    <a:bodyPr/>
                    <a:lstStyle/>
                    <a:p>
                      <a:r>
                        <a:rPr lang="en-NZ" b="1" dirty="0" smtClean="0"/>
                        <a:t>Total</a:t>
                      </a:r>
                      <a:endParaRPr lang="en-NZ" b="1" dirty="0"/>
                    </a:p>
                  </a:txBody>
                  <a:tcPr/>
                </a:tc>
              </a:tr>
              <a:tr h="339439">
                <a:tc>
                  <a:txBody>
                    <a:bodyPr/>
                    <a:lstStyle/>
                    <a:p>
                      <a:r>
                        <a:rPr lang="en-NZ" dirty="0" smtClean="0"/>
                        <a:t>27</a:t>
                      </a:r>
                      <a:endParaRPr lang="en-NZ" dirty="0"/>
                    </a:p>
                  </a:txBody>
                  <a:tcPr/>
                </a:tc>
                <a:tc>
                  <a:txBody>
                    <a:bodyPr/>
                    <a:lstStyle/>
                    <a:p>
                      <a:r>
                        <a:rPr lang="en-NZ" dirty="0" smtClean="0"/>
                        <a:t>203</a:t>
                      </a:r>
                      <a:endParaRPr lang="en-NZ" dirty="0"/>
                    </a:p>
                  </a:txBody>
                  <a:tcPr/>
                </a:tc>
                <a:tc>
                  <a:txBody>
                    <a:bodyPr/>
                    <a:lstStyle/>
                    <a:p>
                      <a:r>
                        <a:rPr lang="en-NZ" dirty="0" smtClean="0"/>
                        <a:t>35</a:t>
                      </a:r>
                      <a:endParaRPr lang="en-NZ" dirty="0"/>
                    </a:p>
                  </a:txBody>
                  <a:tcPr/>
                </a:tc>
                <a:tc>
                  <a:txBody>
                    <a:bodyPr/>
                    <a:lstStyle/>
                    <a:p>
                      <a:r>
                        <a:rPr lang="en-NZ" dirty="0" smtClean="0"/>
                        <a:t>265</a:t>
                      </a:r>
                      <a:endParaRPr lang="en-NZ" dirty="0"/>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701328303"/>
              </p:ext>
            </p:extLst>
          </p:nvPr>
        </p:nvGraphicFramePr>
        <p:xfrm>
          <a:off x="1295636" y="3789040"/>
          <a:ext cx="6552728" cy="1854200"/>
        </p:xfrm>
        <a:graphic>
          <a:graphicData uri="http://schemas.openxmlformats.org/drawingml/2006/table">
            <a:tbl>
              <a:tblPr firstRow="1" bandRow="1">
                <a:tableStyleId>{5C22544A-7EE6-4342-B048-85BDC9FD1C3A}</a:tableStyleId>
              </a:tblPr>
              <a:tblGrid>
                <a:gridCol w="2184243"/>
                <a:gridCol w="4368485"/>
              </a:tblGrid>
              <a:tr h="370840">
                <a:tc gridSpan="2">
                  <a:txBody>
                    <a:bodyPr/>
                    <a:lstStyle/>
                    <a:p>
                      <a:r>
                        <a:rPr lang="en-NZ" dirty="0" smtClean="0"/>
                        <a:t>Breakdown by provider type – distribution</a:t>
                      </a:r>
                      <a:r>
                        <a:rPr lang="en-NZ" baseline="0" dirty="0" smtClean="0"/>
                        <a:t> of Pathway Visas</a:t>
                      </a:r>
                      <a:endParaRPr lang="en-NZ" dirty="0"/>
                    </a:p>
                  </a:txBody>
                  <a:tcPr/>
                </a:tc>
                <a:tc hMerge="1">
                  <a:txBody>
                    <a:bodyPr/>
                    <a:lstStyle/>
                    <a:p>
                      <a:endParaRPr lang="en-NZ" dirty="0"/>
                    </a:p>
                  </a:txBody>
                  <a:tcPr/>
                </a:tc>
              </a:tr>
              <a:tr h="370840">
                <a:tc>
                  <a:txBody>
                    <a:bodyPr/>
                    <a:lstStyle/>
                    <a:p>
                      <a:r>
                        <a:rPr lang="en-NZ" dirty="0" smtClean="0"/>
                        <a:t>Schools</a:t>
                      </a:r>
                      <a:endParaRPr lang="en-NZ" dirty="0"/>
                    </a:p>
                  </a:txBody>
                  <a:tcPr/>
                </a:tc>
                <a:tc>
                  <a:txBody>
                    <a:bodyPr/>
                    <a:lstStyle/>
                    <a:p>
                      <a:r>
                        <a:rPr lang="en-NZ" smtClean="0"/>
                        <a:t>Feature in  79</a:t>
                      </a:r>
                      <a:r>
                        <a:rPr lang="en-NZ" baseline="0" smtClean="0"/>
                        <a:t> visas</a:t>
                      </a:r>
                      <a:endParaRPr lang="en-NZ" dirty="0"/>
                    </a:p>
                  </a:txBody>
                  <a:tcPr/>
                </a:tc>
              </a:tr>
              <a:tr h="370840">
                <a:tc>
                  <a:txBody>
                    <a:bodyPr/>
                    <a:lstStyle/>
                    <a:p>
                      <a:r>
                        <a:rPr lang="en-NZ" dirty="0" smtClean="0"/>
                        <a:t>ITPs</a:t>
                      </a:r>
                      <a:endParaRPr lang="en-NZ" dirty="0"/>
                    </a:p>
                  </a:txBody>
                  <a:tcPr/>
                </a:tc>
                <a:tc>
                  <a:txBody>
                    <a:bodyPr/>
                    <a:lstStyle/>
                    <a:p>
                      <a:r>
                        <a:rPr lang="en-NZ" dirty="0" smtClean="0"/>
                        <a:t>Feature in 89 visas</a:t>
                      </a:r>
                    </a:p>
                  </a:txBody>
                  <a:tcPr/>
                </a:tc>
              </a:tr>
              <a:tr h="370840">
                <a:tc>
                  <a:txBody>
                    <a:bodyPr/>
                    <a:lstStyle/>
                    <a:p>
                      <a:r>
                        <a:rPr lang="en-NZ" dirty="0" smtClean="0"/>
                        <a:t>PTEs</a:t>
                      </a:r>
                      <a:endParaRPr lang="en-NZ" dirty="0"/>
                    </a:p>
                  </a:txBody>
                  <a:tcPr/>
                </a:tc>
                <a:tc>
                  <a:txBody>
                    <a:bodyPr/>
                    <a:lstStyle/>
                    <a:p>
                      <a:r>
                        <a:rPr lang="en-NZ" dirty="0" smtClean="0"/>
                        <a:t>Feature</a:t>
                      </a:r>
                      <a:r>
                        <a:rPr lang="en-NZ" baseline="0" dirty="0" smtClean="0"/>
                        <a:t> in 118 visas</a:t>
                      </a:r>
                      <a:endParaRPr lang="en-NZ" dirty="0"/>
                    </a:p>
                  </a:txBody>
                  <a:tcPr/>
                </a:tc>
              </a:tr>
              <a:tr h="370840">
                <a:tc>
                  <a:txBody>
                    <a:bodyPr/>
                    <a:lstStyle/>
                    <a:p>
                      <a:r>
                        <a:rPr lang="en-NZ" dirty="0" smtClean="0"/>
                        <a:t>Universities </a:t>
                      </a:r>
                      <a:endParaRPr lang="en-NZ" dirty="0"/>
                    </a:p>
                  </a:txBody>
                  <a:tcPr/>
                </a:tc>
                <a:tc>
                  <a:txBody>
                    <a:bodyPr/>
                    <a:lstStyle/>
                    <a:p>
                      <a:r>
                        <a:rPr lang="en-NZ" dirty="0" smtClean="0"/>
                        <a:t>Feature in 214 visas</a:t>
                      </a:r>
                      <a:endParaRPr lang="en-NZ" dirty="0"/>
                    </a:p>
                  </a:txBody>
                  <a:tcPr/>
                </a:tc>
              </a:tr>
            </a:tbl>
          </a:graphicData>
        </a:graphic>
      </p:graphicFrame>
    </p:spTree>
    <p:extLst>
      <p:ext uri="{BB962C8B-B14F-4D97-AF65-F5344CB8AC3E}">
        <p14:creationId xmlns:p14="http://schemas.microsoft.com/office/powerpoint/2010/main" val="1734458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anim calcmode="lin" valueType="num">
                                      <p:cBhvr>
                                        <p:cTn id="8" dur="1250" fill="hold"/>
                                        <p:tgtEl>
                                          <p:spTgt spid="2"/>
                                        </p:tgtEl>
                                        <p:attrNameLst>
                                          <p:attrName>ppt_x</p:attrName>
                                        </p:attrNameLst>
                                      </p:cBhvr>
                                      <p:tavLst>
                                        <p:tav tm="0">
                                          <p:val>
                                            <p:strVal val="#ppt_x"/>
                                          </p:val>
                                        </p:tav>
                                        <p:tav tm="100000">
                                          <p:val>
                                            <p:strVal val="#ppt_x"/>
                                          </p:val>
                                        </p:tav>
                                      </p:tavLst>
                                    </p:anim>
                                    <p:anim calcmode="lin" valueType="num">
                                      <p:cBhvr>
                                        <p:cTn id="9" dur="125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ppt_x</p:attrName>
                                        </p:attrNameLst>
                                      </p:cBhvr>
                                      <p:tavLst>
                                        <p:tav tm="0">
                                          <p:val>
                                            <p:strVal val="#ppt_x"/>
                                          </p:val>
                                        </p:tav>
                                        <p:tav tm="100000">
                                          <p:val>
                                            <p:strVal val="#ppt_x"/>
                                          </p:val>
                                        </p:tav>
                                      </p:tavLst>
                                    </p:anim>
                                    <p:anim calcmode="lin" valueType="num">
                                      <p:cBhvr>
                                        <p:cTn id="14" dur="2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anim calcmode="lin" valueType="num">
                                      <p:cBhvr>
                                        <p:cTn id="20" dur="2000" fill="hold"/>
                                        <p:tgtEl>
                                          <p:spTgt spid="5"/>
                                        </p:tgtEl>
                                        <p:attrNameLst>
                                          <p:attrName>ppt_x</p:attrName>
                                        </p:attrNameLst>
                                      </p:cBhvr>
                                      <p:tavLst>
                                        <p:tav tm="0">
                                          <p:val>
                                            <p:strVal val="#ppt_x"/>
                                          </p:val>
                                        </p:tav>
                                        <p:tav tm="100000">
                                          <p:val>
                                            <p:strVal val="#ppt_x"/>
                                          </p:val>
                                        </p:tav>
                                      </p:tavLst>
                                    </p:anim>
                                    <p:anim calcmode="lin" valueType="num">
                                      <p:cBhvr>
                                        <p:cTn id="21" dur="2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69776" y="1700808"/>
            <a:ext cx="8604448" cy="2520280"/>
          </a:xfrm>
        </p:spPr>
        <p:txBody>
          <a:bodyPr>
            <a:normAutofit/>
          </a:bodyPr>
          <a:lstStyle/>
          <a:p>
            <a:pPr algn="ctr"/>
            <a:r>
              <a:rPr lang="en-NZ" dirty="0" smtClean="0">
                <a:latin typeface="+mn-lt"/>
              </a:rPr>
              <a:t>Education Industry Partnership</a:t>
            </a:r>
            <a:br>
              <a:rPr lang="en-NZ" dirty="0" smtClean="0">
                <a:latin typeface="+mn-lt"/>
              </a:rPr>
            </a:br>
            <a:r>
              <a:rPr lang="en-NZ" dirty="0" smtClean="0">
                <a:latin typeface="+mn-lt"/>
              </a:rPr>
              <a:t>(replacing the IPP)</a:t>
            </a:r>
            <a:endParaRPr lang="en-NZ" sz="2700" dirty="0">
              <a:latin typeface="+mn-lt"/>
            </a:endParaRPr>
          </a:p>
        </p:txBody>
      </p:sp>
    </p:spTree>
    <p:extLst>
      <p:ext uri="{BB962C8B-B14F-4D97-AF65-F5344CB8AC3E}">
        <p14:creationId xmlns:p14="http://schemas.microsoft.com/office/powerpoint/2010/main" val="967597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0" fill="hold"/>
                                        <p:tgtEl>
                                          <p:spTgt spid="5"/>
                                        </p:tgtEl>
                                        <p:attrNameLst>
                                          <p:attrName>ppt_w</p:attrName>
                                        </p:attrNameLst>
                                      </p:cBhvr>
                                      <p:tavLst>
                                        <p:tav tm="0">
                                          <p:val>
                                            <p:fltVal val="0"/>
                                          </p:val>
                                        </p:tav>
                                        <p:tav tm="100000">
                                          <p:val>
                                            <p:strVal val="#ppt_w"/>
                                          </p:val>
                                        </p:tav>
                                      </p:tavLst>
                                    </p:anim>
                                    <p:anim calcmode="lin" valueType="num">
                                      <p:cBhvr>
                                        <p:cTn id="8" dur="3000" fill="hold"/>
                                        <p:tgtEl>
                                          <p:spTgt spid="5"/>
                                        </p:tgtEl>
                                        <p:attrNameLst>
                                          <p:attrName>ppt_h</p:attrName>
                                        </p:attrNameLst>
                                      </p:cBhvr>
                                      <p:tavLst>
                                        <p:tav tm="0">
                                          <p:val>
                                            <p:fltVal val="0"/>
                                          </p:val>
                                        </p:tav>
                                        <p:tav tm="100000">
                                          <p:val>
                                            <p:strVal val="#ppt_h"/>
                                          </p:val>
                                        </p:tav>
                                      </p:tavLst>
                                    </p:anim>
                                    <p:animEffect transition="in" filter="fade">
                                      <p:cBhvr>
                                        <p:cTn id="9"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9552" y="0"/>
            <a:ext cx="8229600" cy="1143000"/>
          </a:xfrm>
        </p:spPr>
        <p:txBody>
          <a:bodyPr>
            <a:normAutofit/>
          </a:bodyPr>
          <a:lstStyle/>
          <a:p>
            <a:pPr algn="ctr"/>
            <a:r>
              <a:rPr lang="en-NZ" sz="3600" dirty="0" smtClean="0">
                <a:solidFill>
                  <a:schemeClr val="tx1"/>
                </a:solidFill>
                <a:latin typeface="+mn-lt"/>
              </a:rPr>
              <a:t>Priority Student Processing (PSP)</a:t>
            </a:r>
            <a:endParaRPr lang="en-NZ" sz="3600" dirty="0">
              <a:solidFill>
                <a:schemeClr val="tx1"/>
              </a:solidFill>
              <a:latin typeface="+mn-lt"/>
            </a:endParaRPr>
          </a:p>
        </p:txBody>
      </p:sp>
      <p:sp>
        <p:nvSpPr>
          <p:cNvPr id="5" name="Content Placeholder 4"/>
          <p:cNvSpPr>
            <a:spLocks noGrp="1"/>
          </p:cNvSpPr>
          <p:nvPr>
            <p:ph idx="1"/>
          </p:nvPr>
        </p:nvSpPr>
        <p:spPr>
          <a:xfrm>
            <a:off x="179512" y="980728"/>
            <a:ext cx="8784976" cy="5184576"/>
          </a:xfrm>
        </p:spPr>
        <p:txBody>
          <a:bodyPr>
            <a:normAutofit lnSpcReduction="10000"/>
          </a:bodyPr>
          <a:lstStyle/>
          <a:p>
            <a:pPr marL="0" indent="0">
              <a:buNone/>
            </a:pPr>
            <a:endParaRPr lang="en-NZ" sz="2000" dirty="0" smtClean="0">
              <a:solidFill>
                <a:srgbClr val="0070C0"/>
              </a:solidFill>
            </a:endParaRPr>
          </a:p>
          <a:p>
            <a:r>
              <a:rPr lang="en-NZ" sz="2000" dirty="0" smtClean="0">
                <a:solidFill>
                  <a:srgbClr val="0070C0"/>
                </a:solidFill>
              </a:rPr>
              <a:t>The </a:t>
            </a:r>
            <a:r>
              <a:rPr lang="en-NZ" sz="2000" dirty="0">
                <a:solidFill>
                  <a:srgbClr val="0070C0"/>
                </a:solidFill>
              </a:rPr>
              <a:t>scheme offers prioritised student visa processing for partner </a:t>
            </a:r>
            <a:r>
              <a:rPr lang="en-NZ" sz="2000" dirty="0" smtClean="0">
                <a:solidFill>
                  <a:srgbClr val="0070C0"/>
                </a:solidFill>
              </a:rPr>
              <a:t>providers</a:t>
            </a:r>
          </a:p>
          <a:p>
            <a:r>
              <a:rPr lang="en-NZ" sz="2000" dirty="0" smtClean="0">
                <a:solidFill>
                  <a:srgbClr val="0070C0"/>
                </a:solidFill>
              </a:rPr>
              <a:t>Consulted </a:t>
            </a:r>
            <a:r>
              <a:rPr lang="en-NZ" sz="2000" dirty="0">
                <a:solidFill>
                  <a:srgbClr val="0070C0"/>
                </a:solidFill>
              </a:rPr>
              <a:t>on in early 2016 through peak sector bodies</a:t>
            </a:r>
          </a:p>
          <a:p>
            <a:pPr marL="0" indent="0">
              <a:buNone/>
            </a:pPr>
            <a:endParaRPr lang="en-NZ" sz="2000" dirty="0" smtClean="0"/>
          </a:p>
          <a:p>
            <a:pPr marL="0" indent="0">
              <a:buNone/>
            </a:pPr>
            <a:endParaRPr lang="en-NZ" sz="2000" dirty="0" smtClean="0"/>
          </a:p>
          <a:p>
            <a:pPr marL="0" indent="0">
              <a:buNone/>
            </a:pPr>
            <a:endParaRPr lang="en-NZ" sz="2000" dirty="0"/>
          </a:p>
          <a:p>
            <a:pPr marL="0" indent="0">
              <a:buNone/>
            </a:pPr>
            <a:endParaRPr lang="en-NZ" sz="2000" dirty="0" smtClean="0"/>
          </a:p>
          <a:p>
            <a:pPr marL="0" indent="0">
              <a:buNone/>
            </a:pPr>
            <a:endParaRPr lang="en-NZ" sz="2000" dirty="0"/>
          </a:p>
          <a:p>
            <a:pPr marL="0" indent="0">
              <a:buNone/>
            </a:pPr>
            <a:endParaRPr lang="en-NZ" sz="2000" dirty="0" smtClean="0"/>
          </a:p>
          <a:p>
            <a:pPr marL="0" indent="0">
              <a:buNone/>
            </a:pPr>
            <a:endParaRPr lang="en-NZ" sz="2000" dirty="0"/>
          </a:p>
          <a:p>
            <a:pPr marL="0" indent="0">
              <a:buNone/>
            </a:pPr>
            <a:endParaRPr lang="en-NZ" sz="2000" dirty="0" smtClean="0"/>
          </a:p>
          <a:p>
            <a:pPr marL="0" indent="0">
              <a:buNone/>
            </a:pPr>
            <a:endParaRPr lang="en-NZ" sz="2000" dirty="0"/>
          </a:p>
          <a:p>
            <a:pPr marL="0" indent="0">
              <a:buNone/>
            </a:pPr>
            <a:endParaRPr lang="en-NZ" sz="2000" dirty="0" smtClean="0"/>
          </a:p>
          <a:p>
            <a:pPr marL="0" indent="0">
              <a:buNone/>
            </a:pPr>
            <a:r>
              <a:rPr lang="en-NZ" sz="2000" dirty="0" smtClean="0"/>
              <a:t>Further enhancements are being worked on and we are aiming  to go live in early 2017</a:t>
            </a:r>
            <a:endParaRPr lang="en-NZ" sz="2000" dirty="0"/>
          </a:p>
          <a:p>
            <a:pPr marL="0" indent="0">
              <a:buNone/>
            </a:pPr>
            <a:endParaRPr lang="en-NZ" sz="2000" dirty="0" smtClean="0"/>
          </a:p>
        </p:txBody>
      </p:sp>
      <p:graphicFrame>
        <p:nvGraphicFramePr>
          <p:cNvPr id="2" name="Table 1"/>
          <p:cNvGraphicFramePr>
            <a:graphicFrameLocks noGrp="1"/>
          </p:cNvGraphicFramePr>
          <p:nvPr>
            <p:extLst>
              <p:ext uri="{D42A27DB-BD31-4B8C-83A1-F6EECF244321}">
                <p14:modId xmlns:p14="http://schemas.microsoft.com/office/powerpoint/2010/main" val="1377526302"/>
              </p:ext>
            </p:extLst>
          </p:nvPr>
        </p:nvGraphicFramePr>
        <p:xfrm>
          <a:off x="179512" y="2276872"/>
          <a:ext cx="4176464" cy="2896020"/>
        </p:xfrm>
        <a:graphic>
          <a:graphicData uri="http://schemas.openxmlformats.org/drawingml/2006/table">
            <a:tbl>
              <a:tblPr firstRow="1" bandRow="1">
                <a:tableStyleId>{5C22544A-7EE6-4342-B048-85BDC9FD1C3A}</a:tableStyleId>
              </a:tblPr>
              <a:tblGrid>
                <a:gridCol w="4176464"/>
              </a:tblGrid>
              <a:tr h="607238">
                <a:tc>
                  <a:txBody>
                    <a:bodyPr/>
                    <a:lstStyle/>
                    <a:p>
                      <a:r>
                        <a:rPr lang="en-NZ" sz="1400" dirty="0" smtClean="0"/>
                        <a:t>Criteria for Provider eligibility</a:t>
                      </a:r>
                    </a:p>
                    <a:p>
                      <a:r>
                        <a:rPr lang="en-NZ" sz="1400" baseline="0" dirty="0" smtClean="0"/>
                        <a:t> pre – consultation</a:t>
                      </a:r>
                      <a:endParaRPr lang="en-NZ" sz="1400" dirty="0"/>
                    </a:p>
                  </a:txBody>
                  <a:tcPr/>
                </a:tc>
              </a:tr>
              <a:tr h="595365">
                <a:tc>
                  <a:txBody>
                    <a:bodyPr/>
                    <a:lstStyle/>
                    <a:p>
                      <a:r>
                        <a:rPr lang="en-NZ" sz="1400" baseline="0" dirty="0" smtClean="0"/>
                        <a:t>90% offshore approval rate</a:t>
                      </a:r>
                    </a:p>
                  </a:txBody>
                  <a:tcPr/>
                </a:tc>
              </a:tr>
              <a:tr h="641389">
                <a:tc>
                  <a:txBody>
                    <a:bodyPr/>
                    <a:lstStyle/>
                    <a:p>
                      <a:r>
                        <a:rPr lang="en-NZ" sz="1400" dirty="0" smtClean="0"/>
                        <a:t>Tertiary:</a:t>
                      </a:r>
                      <a:r>
                        <a:rPr lang="en-NZ" sz="1400" baseline="0" dirty="0" smtClean="0"/>
                        <a:t> 100 visa decisions offshore per year</a:t>
                      </a:r>
                    </a:p>
                    <a:p>
                      <a:r>
                        <a:rPr lang="en-NZ" sz="1400" baseline="0" dirty="0" smtClean="0"/>
                        <a:t>School: 50 visa decisions offshore per year</a:t>
                      </a:r>
                      <a:endParaRPr lang="en-NZ" sz="1400" dirty="0"/>
                    </a:p>
                  </a:txBody>
                  <a:tcPr/>
                </a:tc>
              </a:tr>
              <a:tr h="1052028">
                <a:tc>
                  <a:txBody>
                    <a:bodyPr/>
                    <a:lstStyle/>
                    <a:p>
                      <a:r>
                        <a:rPr lang="en-NZ" sz="1400" dirty="0" smtClean="0"/>
                        <a:t>No more than 2% of students becoming</a:t>
                      </a:r>
                      <a:r>
                        <a:rPr lang="en-NZ" sz="1400" baseline="0" dirty="0" smtClean="0"/>
                        <a:t> unlawful at the end of their student visa</a:t>
                      </a:r>
                    </a:p>
                    <a:p>
                      <a:r>
                        <a:rPr lang="en-NZ" sz="1400" baseline="0" dirty="0" smtClean="0"/>
                        <a:t>No more than 1% of students becoming liable for deportation</a:t>
                      </a:r>
                      <a:endParaRPr lang="en-NZ" sz="1400" dirty="0"/>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369401629"/>
              </p:ext>
            </p:extLst>
          </p:nvPr>
        </p:nvGraphicFramePr>
        <p:xfrm>
          <a:off x="4716016" y="2276872"/>
          <a:ext cx="4248472" cy="2878048"/>
        </p:xfrm>
        <a:graphic>
          <a:graphicData uri="http://schemas.openxmlformats.org/drawingml/2006/table">
            <a:tbl>
              <a:tblPr firstRow="1" bandRow="1">
                <a:tableStyleId>{5C22544A-7EE6-4342-B048-85BDC9FD1C3A}</a:tableStyleId>
              </a:tblPr>
              <a:tblGrid>
                <a:gridCol w="4248472"/>
              </a:tblGrid>
              <a:tr h="603784">
                <a:tc>
                  <a:txBody>
                    <a:bodyPr/>
                    <a:lstStyle/>
                    <a:p>
                      <a:r>
                        <a:rPr lang="en-NZ" sz="1400" dirty="0" smtClean="0"/>
                        <a:t>Criteria for Provider eligibility</a:t>
                      </a:r>
                    </a:p>
                    <a:p>
                      <a:r>
                        <a:rPr lang="en-NZ" sz="1400" baseline="0" dirty="0" smtClean="0"/>
                        <a:t> post – consultation</a:t>
                      </a:r>
                      <a:endParaRPr lang="en-NZ" sz="1400" dirty="0"/>
                    </a:p>
                  </a:txBody>
                  <a:tcPr/>
                </a:tc>
              </a:tr>
              <a:tr h="620352">
                <a:tc>
                  <a:txBody>
                    <a:bodyPr/>
                    <a:lstStyle/>
                    <a:p>
                      <a:r>
                        <a:rPr lang="en-NZ" sz="1400" dirty="0" smtClean="0"/>
                        <a:t>80% offshore approval</a:t>
                      </a:r>
                      <a:r>
                        <a:rPr lang="en-NZ" sz="1400" baseline="0" dirty="0" smtClean="0"/>
                        <a:t> rate</a:t>
                      </a:r>
                      <a:r>
                        <a:rPr lang="en-NZ" sz="1400" dirty="0" smtClean="0"/>
                        <a:t> in first year, rising to 85% in second year</a:t>
                      </a:r>
                      <a:endParaRPr lang="en-NZ" sz="1400" dirty="0"/>
                    </a:p>
                  </a:txBody>
                  <a:tcPr/>
                </a:tc>
              </a:tr>
              <a:tr h="6480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400" dirty="0" smtClean="0"/>
                        <a:t>Tertiary:</a:t>
                      </a:r>
                      <a:r>
                        <a:rPr lang="en-NZ" sz="1400" baseline="0" dirty="0" smtClean="0"/>
                        <a:t> 50 visa decisions offshore per year</a:t>
                      </a:r>
                      <a:endParaRPr lang="en-NZ" sz="1400" dirty="0" smtClean="0"/>
                    </a:p>
                    <a:p>
                      <a:r>
                        <a:rPr lang="en-NZ" sz="1400" dirty="0" smtClean="0"/>
                        <a:t>School: 25 visa</a:t>
                      </a:r>
                      <a:r>
                        <a:rPr lang="en-NZ" sz="1400" baseline="0" dirty="0" smtClean="0"/>
                        <a:t> decisions offshore per year </a:t>
                      </a:r>
                      <a:endParaRPr lang="en-NZ" sz="1400" dirty="0" smtClean="0"/>
                    </a:p>
                  </a:txBody>
                  <a:tcPr/>
                </a:tc>
              </a:tr>
              <a:tr h="758845">
                <a:tc>
                  <a:txBody>
                    <a:bodyPr/>
                    <a:lstStyle/>
                    <a:p>
                      <a:r>
                        <a:rPr lang="en-NZ" sz="1400" dirty="0" smtClean="0"/>
                        <a:t>Nil (non</a:t>
                      </a:r>
                      <a:r>
                        <a:rPr lang="en-NZ" sz="1400" baseline="0" dirty="0" smtClean="0"/>
                        <a:t> compliance by students will be monitored, but it is not an entry criteria) </a:t>
                      </a:r>
                    </a:p>
                    <a:p>
                      <a:endParaRPr lang="en-NZ" sz="1050" baseline="0" dirty="0" smtClean="0"/>
                    </a:p>
                    <a:p>
                      <a:endParaRPr lang="en-NZ" sz="1050" baseline="0" dirty="0" smtClean="0"/>
                    </a:p>
                    <a:p>
                      <a:endParaRPr lang="en-NZ" sz="1100" dirty="0" smtClean="0"/>
                    </a:p>
                  </a:txBody>
                  <a:tcPr/>
                </a:tc>
              </a:tr>
            </a:tbl>
          </a:graphicData>
        </a:graphic>
      </p:graphicFrame>
    </p:spTree>
    <p:extLst>
      <p:ext uri="{BB962C8B-B14F-4D97-AF65-F5344CB8AC3E}">
        <p14:creationId xmlns:p14="http://schemas.microsoft.com/office/powerpoint/2010/main" val="2601551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anim calcmode="lin" valueType="num">
                                      <p:cBhvr>
                                        <p:cTn id="8" dur="1250" fill="hold"/>
                                        <p:tgtEl>
                                          <p:spTgt spid="4"/>
                                        </p:tgtEl>
                                        <p:attrNameLst>
                                          <p:attrName>ppt_x</p:attrName>
                                        </p:attrNameLst>
                                      </p:cBhvr>
                                      <p:tavLst>
                                        <p:tav tm="0">
                                          <p:val>
                                            <p:strVal val="#ppt_x"/>
                                          </p:val>
                                        </p:tav>
                                        <p:tav tm="100000">
                                          <p:val>
                                            <p:strVal val="#ppt_x"/>
                                          </p:val>
                                        </p:tav>
                                      </p:tavLst>
                                    </p:anim>
                                    <p:anim calcmode="lin" valueType="num">
                                      <p:cBhvr>
                                        <p:cTn id="9" dur="12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10" presetClass="entr" presetSubtype="0" fill="hold" grpId="0" nodeType="after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125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125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20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2000"/>
                                        <p:tgtEl>
                                          <p:spTgt spid="3"/>
                                        </p:tgtEl>
                                      </p:cBhvr>
                                    </p:animEffect>
                                  </p:childTnLst>
                                </p:cTn>
                              </p:par>
                            </p:childTnLst>
                          </p:cTn>
                        </p:par>
                        <p:par>
                          <p:cTn id="27" fill="hold">
                            <p:stCondLst>
                              <p:cond delay="2000"/>
                            </p:stCondLst>
                            <p:childTnLst>
                              <p:par>
                                <p:cTn id="28" presetID="10" presetClass="entr" presetSubtype="0" fill="hold" grpId="0" nodeType="afterEffect">
                                  <p:stCondLst>
                                    <p:cond delay="2000"/>
                                  </p:stCondLst>
                                  <p:childTnLst>
                                    <p:set>
                                      <p:cBhvr>
                                        <p:cTn id="29" dur="1" fill="hold">
                                          <p:stCondLst>
                                            <p:cond delay="0"/>
                                          </p:stCondLst>
                                        </p:cTn>
                                        <p:tgtEl>
                                          <p:spTgt spid="5">
                                            <p:txEl>
                                              <p:pRg st="13" end="13"/>
                                            </p:txEl>
                                          </p:spTgt>
                                        </p:tgtEl>
                                        <p:attrNameLst>
                                          <p:attrName>style.visibility</p:attrName>
                                        </p:attrNameLst>
                                      </p:cBhvr>
                                      <p:to>
                                        <p:strVal val="visible"/>
                                      </p:to>
                                    </p:set>
                                    <p:animEffect transition="in" filter="fade">
                                      <p:cBhvr>
                                        <p:cTn id="30" dur="1250"/>
                                        <p:tgtEl>
                                          <p:spTgt spid="5">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509072" y="1700808"/>
            <a:ext cx="8604448" cy="2520280"/>
          </a:xfrm>
        </p:spPr>
        <p:txBody>
          <a:bodyPr>
            <a:normAutofit/>
          </a:bodyPr>
          <a:lstStyle/>
          <a:p>
            <a:pPr algn="ctr"/>
            <a:r>
              <a:rPr lang="en-NZ" dirty="0" smtClean="0">
                <a:latin typeface="+mn-lt"/>
              </a:rPr>
              <a:t>Support for Education Providers</a:t>
            </a:r>
            <a:endParaRPr lang="en-NZ" sz="2700" dirty="0">
              <a:latin typeface="+mn-lt"/>
            </a:endParaRPr>
          </a:p>
        </p:txBody>
      </p:sp>
    </p:spTree>
    <p:extLst>
      <p:ext uri="{BB962C8B-B14F-4D97-AF65-F5344CB8AC3E}">
        <p14:creationId xmlns:p14="http://schemas.microsoft.com/office/powerpoint/2010/main" val="3709954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0" fill="hold"/>
                                        <p:tgtEl>
                                          <p:spTgt spid="5"/>
                                        </p:tgtEl>
                                        <p:attrNameLst>
                                          <p:attrName>ppt_w</p:attrName>
                                        </p:attrNameLst>
                                      </p:cBhvr>
                                      <p:tavLst>
                                        <p:tav tm="0">
                                          <p:val>
                                            <p:fltVal val="0"/>
                                          </p:val>
                                        </p:tav>
                                        <p:tav tm="100000">
                                          <p:val>
                                            <p:strVal val="#ppt_w"/>
                                          </p:val>
                                        </p:tav>
                                      </p:tavLst>
                                    </p:anim>
                                    <p:anim calcmode="lin" valueType="num">
                                      <p:cBhvr>
                                        <p:cTn id="8" dur="3000" fill="hold"/>
                                        <p:tgtEl>
                                          <p:spTgt spid="5"/>
                                        </p:tgtEl>
                                        <p:attrNameLst>
                                          <p:attrName>ppt_h</p:attrName>
                                        </p:attrNameLst>
                                      </p:cBhvr>
                                      <p:tavLst>
                                        <p:tav tm="0">
                                          <p:val>
                                            <p:fltVal val="0"/>
                                          </p:val>
                                        </p:tav>
                                        <p:tav tm="100000">
                                          <p:val>
                                            <p:strVal val="#ppt_h"/>
                                          </p:val>
                                        </p:tav>
                                      </p:tavLst>
                                    </p:anim>
                                    <p:animEffect transition="in" filter="fade">
                                      <p:cBhvr>
                                        <p:cTn id="9"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856"/>
            <a:ext cx="8229600" cy="1143000"/>
          </a:xfrm>
        </p:spPr>
        <p:txBody>
          <a:bodyPr>
            <a:normAutofit/>
          </a:bodyPr>
          <a:lstStyle/>
          <a:p>
            <a:r>
              <a:rPr lang="en-NZ" sz="3600" dirty="0" smtClean="0"/>
              <a:t>Industry Engagement and Support</a:t>
            </a:r>
            <a:endParaRPr lang="en-NZ" sz="3600" dirty="0"/>
          </a:p>
        </p:txBody>
      </p:sp>
      <p:sp>
        <p:nvSpPr>
          <p:cNvPr id="3" name="Content Placeholder 2"/>
          <p:cNvSpPr>
            <a:spLocks noGrp="1"/>
          </p:cNvSpPr>
          <p:nvPr>
            <p:ph idx="1"/>
          </p:nvPr>
        </p:nvSpPr>
        <p:spPr>
          <a:xfrm>
            <a:off x="457200" y="980728"/>
            <a:ext cx="8229600" cy="5145435"/>
          </a:xfrm>
        </p:spPr>
        <p:txBody>
          <a:bodyPr>
            <a:normAutofit/>
          </a:bodyPr>
          <a:lstStyle/>
          <a:p>
            <a:pPr marL="0" indent="0">
              <a:buNone/>
            </a:pPr>
            <a:endParaRPr lang="en-NZ" sz="2400" b="1" dirty="0" smtClean="0">
              <a:solidFill>
                <a:srgbClr val="0070C0"/>
              </a:solidFill>
            </a:endParaRPr>
          </a:p>
          <a:p>
            <a:pPr marL="0" indent="0">
              <a:buNone/>
            </a:pPr>
            <a:r>
              <a:rPr lang="en-NZ" sz="2400" b="1" dirty="0">
                <a:solidFill>
                  <a:srgbClr val="0070C0"/>
                </a:solidFill>
              </a:rPr>
              <a:t>A commitment to help grow the international education industry</a:t>
            </a:r>
            <a:r>
              <a:rPr lang="en-NZ" sz="2400" dirty="0">
                <a:solidFill>
                  <a:srgbClr val="0070C0"/>
                </a:solidFill>
              </a:rPr>
              <a:t> by policy, processing and product </a:t>
            </a:r>
            <a:r>
              <a:rPr lang="en-NZ" sz="2400" dirty="0" smtClean="0">
                <a:solidFill>
                  <a:srgbClr val="0070C0"/>
                </a:solidFill>
              </a:rPr>
              <a:t>development</a:t>
            </a:r>
          </a:p>
          <a:p>
            <a:pPr marL="0" indent="0">
              <a:buNone/>
            </a:pPr>
            <a:endParaRPr lang="en-NZ" sz="2400" b="1" dirty="0">
              <a:solidFill>
                <a:srgbClr val="0070C0"/>
              </a:solidFill>
            </a:endParaRPr>
          </a:p>
          <a:p>
            <a:pPr marL="0" indent="0">
              <a:buNone/>
            </a:pPr>
            <a:r>
              <a:rPr lang="en-NZ" sz="2400" b="1" dirty="0" smtClean="0">
                <a:solidFill>
                  <a:srgbClr val="0070C0"/>
                </a:solidFill>
              </a:rPr>
              <a:t>Regular engagement, communication and consultation</a:t>
            </a:r>
            <a:r>
              <a:rPr lang="en-NZ" sz="2400" dirty="0" smtClean="0">
                <a:solidFill>
                  <a:srgbClr val="0070C0"/>
                </a:solidFill>
              </a:rPr>
              <a:t> through your peak sector bodies </a:t>
            </a:r>
          </a:p>
          <a:p>
            <a:pPr marL="0" indent="0">
              <a:buNone/>
            </a:pPr>
            <a:endParaRPr lang="en-NZ" sz="2400" b="1" dirty="0" smtClean="0">
              <a:solidFill>
                <a:srgbClr val="0070C0"/>
              </a:solidFill>
            </a:endParaRPr>
          </a:p>
          <a:p>
            <a:pPr marL="0" indent="0">
              <a:buNone/>
            </a:pPr>
            <a:r>
              <a:rPr lang="en-NZ" sz="2400" b="1" dirty="0" smtClean="0">
                <a:solidFill>
                  <a:srgbClr val="0070C0"/>
                </a:solidFill>
              </a:rPr>
              <a:t>Transfer of market information and data </a:t>
            </a:r>
            <a:r>
              <a:rPr lang="en-NZ" sz="2400" dirty="0" smtClean="0">
                <a:solidFill>
                  <a:srgbClr val="0070C0"/>
                </a:solidFill>
              </a:rPr>
              <a:t>to enable you to make informed business decisions </a:t>
            </a:r>
          </a:p>
          <a:p>
            <a:pPr marL="0" indent="0">
              <a:buNone/>
            </a:pPr>
            <a:endParaRPr lang="en-NZ" sz="2400" b="1" dirty="0" smtClean="0">
              <a:solidFill>
                <a:srgbClr val="0070C0"/>
              </a:solidFill>
            </a:endParaRPr>
          </a:p>
          <a:p>
            <a:pPr marL="0" indent="0">
              <a:buNone/>
            </a:pPr>
            <a:endParaRPr lang="en-NZ" sz="2400" dirty="0" smtClean="0">
              <a:solidFill>
                <a:srgbClr val="0070C0"/>
              </a:solidFill>
            </a:endParaRPr>
          </a:p>
        </p:txBody>
      </p:sp>
    </p:spTree>
    <p:extLst>
      <p:ext uri="{BB962C8B-B14F-4D97-AF65-F5344CB8AC3E}">
        <p14:creationId xmlns:p14="http://schemas.microsoft.com/office/powerpoint/2010/main" val="1785942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anim calcmode="lin" valueType="num">
                                      <p:cBhvr>
                                        <p:cTn id="8" dur="1250" fill="hold"/>
                                        <p:tgtEl>
                                          <p:spTgt spid="2"/>
                                        </p:tgtEl>
                                        <p:attrNameLst>
                                          <p:attrName>ppt_x</p:attrName>
                                        </p:attrNameLst>
                                      </p:cBhvr>
                                      <p:tavLst>
                                        <p:tav tm="0">
                                          <p:val>
                                            <p:strVal val="#ppt_x"/>
                                          </p:val>
                                        </p:tav>
                                        <p:tav tm="100000">
                                          <p:val>
                                            <p:strVal val="#ppt_x"/>
                                          </p:val>
                                        </p:tav>
                                      </p:tavLst>
                                    </p:anim>
                                    <p:anim calcmode="lin" valueType="num">
                                      <p:cBhvr>
                                        <p:cTn id="9" dur="12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25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25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856"/>
            <a:ext cx="8229600" cy="1143000"/>
          </a:xfrm>
        </p:spPr>
        <p:txBody>
          <a:bodyPr>
            <a:normAutofit/>
          </a:bodyPr>
          <a:lstStyle/>
          <a:p>
            <a:r>
              <a:rPr lang="en-NZ" sz="3600" dirty="0" smtClean="0"/>
              <a:t>Industry Engagement and Support</a:t>
            </a:r>
            <a:endParaRPr lang="en-NZ" sz="3600" dirty="0"/>
          </a:p>
        </p:txBody>
      </p:sp>
      <p:sp>
        <p:nvSpPr>
          <p:cNvPr id="3" name="Content Placeholder 2"/>
          <p:cNvSpPr>
            <a:spLocks noGrp="1"/>
          </p:cNvSpPr>
          <p:nvPr>
            <p:ph idx="1"/>
          </p:nvPr>
        </p:nvSpPr>
        <p:spPr>
          <a:xfrm>
            <a:off x="457200" y="980728"/>
            <a:ext cx="8229600" cy="5145435"/>
          </a:xfrm>
        </p:spPr>
        <p:txBody>
          <a:bodyPr>
            <a:normAutofit/>
          </a:bodyPr>
          <a:lstStyle/>
          <a:p>
            <a:pPr marL="0" indent="0">
              <a:buNone/>
            </a:pPr>
            <a:endParaRPr lang="en-NZ" sz="2400" b="1" dirty="0" smtClean="0">
              <a:solidFill>
                <a:srgbClr val="0070C0"/>
              </a:solidFill>
            </a:endParaRPr>
          </a:p>
          <a:p>
            <a:pPr marL="0" indent="0">
              <a:buNone/>
            </a:pPr>
            <a:r>
              <a:rPr lang="en-NZ" sz="2400" b="1" dirty="0" smtClean="0">
                <a:solidFill>
                  <a:srgbClr val="0070C0"/>
                </a:solidFill>
              </a:rPr>
              <a:t>A commitment to carrying out our regulatory functions </a:t>
            </a:r>
            <a:r>
              <a:rPr lang="en-NZ" sz="2400" dirty="0" smtClean="0">
                <a:solidFill>
                  <a:srgbClr val="0070C0"/>
                </a:solidFill>
              </a:rPr>
              <a:t>to protect New Zealand’s borders, the integrity of our policies and the reputation of New Zealand</a:t>
            </a:r>
          </a:p>
          <a:p>
            <a:pPr marL="0" indent="0">
              <a:buNone/>
            </a:pPr>
            <a:endParaRPr lang="en-NZ" sz="2400" dirty="0">
              <a:solidFill>
                <a:srgbClr val="0070C0"/>
              </a:solidFill>
            </a:endParaRPr>
          </a:p>
          <a:p>
            <a:pPr marL="0" indent="0">
              <a:buNone/>
            </a:pPr>
            <a:r>
              <a:rPr lang="en-NZ" sz="2400" b="1" dirty="0" smtClean="0">
                <a:solidFill>
                  <a:srgbClr val="0070C0"/>
                </a:solidFill>
              </a:rPr>
              <a:t>A commitment to working closely with our partner agencies </a:t>
            </a:r>
            <a:r>
              <a:rPr lang="en-NZ" sz="2400" dirty="0" smtClean="0">
                <a:solidFill>
                  <a:srgbClr val="0070C0"/>
                </a:solidFill>
              </a:rPr>
              <a:t>so that you can be confident in our alignment</a:t>
            </a:r>
          </a:p>
          <a:p>
            <a:pPr marL="0" indent="0">
              <a:buNone/>
            </a:pPr>
            <a:endParaRPr lang="en-NZ" sz="2400" dirty="0" smtClean="0">
              <a:solidFill>
                <a:srgbClr val="0070C0"/>
              </a:solidFill>
            </a:endParaRPr>
          </a:p>
          <a:p>
            <a:pPr marL="0" indent="0">
              <a:buNone/>
            </a:pPr>
            <a:r>
              <a:rPr lang="en-NZ" sz="2400" b="1" dirty="0" smtClean="0">
                <a:solidFill>
                  <a:srgbClr val="0070C0"/>
                </a:solidFill>
              </a:rPr>
              <a:t>A </a:t>
            </a:r>
            <a:r>
              <a:rPr lang="en-NZ" sz="2400" b="1" dirty="0">
                <a:solidFill>
                  <a:srgbClr val="0070C0"/>
                </a:solidFill>
              </a:rPr>
              <a:t>team of people throughout NZ who can assist with settlement and retention </a:t>
            </a:r>
            <a:r>
              <a:rPr lang="en-NZ" sz="2400" dirty="0">
                <a:solidFill>
                  <a:srgbClr val="0070C0"/>
                </a:solidFill>
              </a:rPr>
              <a:t>services; who can link you and your students with industries and employers needing graduates </a:t>
            </a:r>
            <a:endParaRPr lang="en-NZ" sz="2400" b="1" dirty="0">
              <a:solidFill>
                <a:srgbClr val="0070C0"/>
              </a:solidFill>
            </a:endParaRPr>
          </a:p>
          <a:p>
            <a:pPr marL="0" indent="0">
              <a:buNone/>
            </a:pPr>
            <a:endParaRPr lang="en-NZ" sz="2400" b="1" dirty="0" smtClean="0">
              <a:solidFill>
                <a:srgbClr val="0070C0"/>
              </a:solidFill>
            </a:endParaRPr>
          </a:p>
        </p:txBody>
      </p:sp>
    </p:spTree>
    <p:extLst>
      <p:ext uri="{BB962C8B-B14F-4D97-AF65-F5344CB8AC3E}">
        <p14:creationId xmlns:p14="http://schemas.microsoft.com/office/powerpoint/2010/main" val="1785942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anim calcmode="lin" valueType="num">
                                      <p:cBhvr>
                                        <p:cTn id="8" dur="1250" fill="hold"/>
                                        <p:tgtEl>
                                          <p:spTgt spid="2"/>
                                        </p:tgtEl>
                                        <p:attrNameLst>
                                          <p:attrName>ppt_x</p:attrName>
                                        </p:attrNameLst>
                                      </p:cBhvr>
                                      <p:tavLst>
                                        <p:tav tm="0">
                                          <p:val>
                                            <p:strVal val="#ppt_x"/>
                                          </p:val>
                                        </p:tav>
                                        <p:tav tm="100000">
                                          <p:val>
                                            <p:strVal val="#ppt_x"/>
                                          </p:val>
                                        </p:tav>
                                      </p:tavLst>
                                    </p:anim>
                                    <p:anim calcmode="lin" valueType="num">
                                      <p:cBhvr>
                                        <p:cTn id="9" dur="12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x993278\AppData\Local\Microsoft\Windows\Temporary Internet Files\Content.IE5\IGMXGKZ2\1298569779[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6492" y="359728"/>
            <a:ext cx="3091016" cy="309101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87524" y="3284984"/>
            <a:ext cx="8496944" cy="2677656"/>
          </a:xfrm>
          <a:prstGeom prst="rect">
            <a:avLst/>
          </a:prstGeom>
          <a:noFill/>
        </p:spPr>
        <p:txBody>
          <a:bodyPr wrap="square" rtlCol="0">
            <a:spAutoFit/>
          </a:bodyPr>
          <a:lstStyle/>
          <a:p>
            <a:endParaRPr lang="en-NZ" b="1" dirty="0" smtClean="0"/>
          </a:p>
          <a:p>
            <a:r>
              <a:rPr lang="en-NZ" sz="2400" b="1" dirty="0" smtClean="0"/>
              <a:t>Contacts </a:t>
            </a:r>
          </a:p>
          <a:p>
            <a:endParaRPr lang="en-NZ" dirty="0" smtClean="0"/>
          </a:p>
          <a:p>
            <a:r>
              <a:rPr lang="en-NZ" dirty="0" smtClean="0"/>
              <a:t>For policy interpretation; issues with cases and related queries, </a:t>
            </a:r>
            <a:r>
              <a:rPr lang="en-NZ" b="1" dirty="0" smtClean="0"/>
              <a:t>providers</a:t>
            </a:r>
            <a:r>
              <a:rPr lang="en-NZ" dirty="0" smtClean="0"/>
              <a:t> should email Palmerston North Area Office: </a:t>
            </a:r>
            <a:r>
              <a:rPr lang="en-NZ" dirty="0" smtClean="0">
                <a:hlinkClick r:id="rId4"/>
              </a:rPr>
              <a:t>educationproviders@mbie.govt.nz</a:t>
            </a:r>
            <a:r>
              <a:rPr lang="en-NZ" dirty="0" smtClean="0"/>
              <a:t> (SoL partners should use their SoL account manager) </a:t>
            </a:r>
          </a:p>
          <a:p>
            <a:endParaRPr lang="en-NZ" dirty="0" smtClean="0"/>
          </a:p>
          <a:p>
            <a:endParaRPr lang="en-NZ" dirty="0"/>
          </a:p>
          <a:p>
            <a:endParaRPr lang="en-NZ"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3000" tmFilter="0, 0; .2, .5; .8, .5; 1, 0"/>
                                        <p:tgtEl>
                                          <p:spTgt spid="2"/>
                                        </p:tgtEl>
                                      </p:cBhvr>
                                    </p:animEffect>
                                    <p:animScale>
                                      <p:cBhvr>
                                        <p:cTn id="7" dur="1500" autoRev="1" fill="hold"/>
                                        <p:tgtEl>
                                          <p:spTgt spid="2"/>
                                        </p:tgtEl>
                                      </p:cBhvr>
                                      <p:by x="105000" y="105000"/>
                                    </p:animScale>
                                  </p:childTnLst>
                                </p:cTn>
                              </p:par>
                              <p:par>
                                <p:cTn id="8" presetID="31"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p:cTn id="10" dur="3000" fill="hold"/>
                                        <p:tgtEl>
                                          <p:spTgt spid="1026"/>
                                        </p:tgtEl>
                                        <p:attrNameLst>
                                          <p:attrName>ppt_w</p:attrName>
                                        </p:attrNameLst>
                                      </p:cBhvr>
                                      <p:tavLst>
                                        <p:tav tm="0">
                                          <p:val>
                                            <p:fltVal val="0"/>
                                          </p:val>
                                        </p:tav>
                                        <p:tav tm="100000">
                                          <p:val>
                                            <p:strVal val="#ppt_w"/>
                                          </p:val>
                                        </p:tav>
                                      </p:tavLst>
                                    </p:anim>
                                    <p:anim calcmode="lin" valueType="num">
                                      <p:cBhvr>
                                        <p:cTn id="11" dur="3000" fill="hold"/>
                                        <p:tgtEl>
                                          <p:spTgt spid="1026"/>
                                        </p:tgtEl>
                                        <p:attrNameLst>
                                          <p:attrName>ppt_h</p:attrName>
                                        </p:attrNameLst>
                                      </p:cBhvr>
                                      <p:tavLst>
                                        <p:tav tm="0">
                                          <p:val>
                                            <p:fltVal val="0"/>
                                          </p:val>
                                        </p:tav>
                                        <p:tav tm="100000">
                                          <p:val>
                                            <p:strVal val="#ppt_h"/>
                                          </p:val>
                                        </p:tav>
                                      </p:tavLst>
                                    </p:anim>
                                    <p:anim calcmode="lin" valueType="num">
                                      <p:cBhvr>
                                        <p:cTn id="12" dur="3000" fill="hold"/>
                                        <p:tgtEl>
                                          <p:spTgt spid="1026"/>
                                        </p:tgtEl>
                                        <p:attrNameLst>
                                          <p:attrName>style.rotation</p:attrName>
                                        </p:attrNameLst>
                                      </p:cBhvr>
                                      <p:tavLst>
                                        <p:tav tm="0">
                                          <p:val>
                                            <p:fltVal val="90"/>
                                          </p:val>
                                        </p:tav>
                                        <p:tav tm="100000">
                                          <p:val>
                                            <p:fltVal val="0"/>
                                          </p:val>
                                        </p:tav>
                                      </p:tavLst>
                                    </p:anim>
                                    <p:animEffect transition="in" filter="fade">
                                      <p:cBhvr>
                                        <p:cTn id="13" dur="3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half" idx="2"/>
            <p:extLst>
              <p:ext uri="{D42A27DB-BD31-4B8C-83A1-F6EECF244321}">
                <p14:modId xmlns:p14="http://schemas.microsoft.com/office/powerpoint/2010/main" val="332252640"/>
              </p:ext>
            </p:extLst>
          </p:nvPr>
        </p:nvGraphicFramePr>
        <p:xfrm>
          <a:off x="179512" y="1556792"/>
          <a:ext cx="4186808" cy="44973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Content Placeholder 14"/>
          <p:cNvGraphicFramePr>
            <a:graphicFrameLocks noGrp="1"/>
          </p:cNvGraphicFramePr>
          <p:nvPr>
            <p:ph sz="quarter" idx="4"/>
            <p:extLst>
              <p:ext uri="{D42A27DB-BD31-4B8C-83A1-F6EECF244321}">
                <p14:modId xmlns:p14="http://schemas.microsoft.com/office/powerpoint/2010/main" val="1635251192"/>
              </p:ext>
            </p:extLst>
          </p:nvPr>
        </p:nvGraphicFramePr>
        <p:xfrm>
          <a:off x="4355976" y="1556792"/>
          <a:ext cx="4680520" cy="4464496"/>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 Placeholder 2"/>
          <p:cNvSpPr>
            <a:spLocks noGrp="1"/>
          </p:cNvSpPr>
          <p:nvPr>
            <p:ph type="body" sz="quarter" idx="3"/>
          </p:nvPr>
        </p:nvSpPr>
        <p:spPr>
          <a:xfrm>
            <a:off x="323528" y="245696"/>
            <a:ext cx="8568952" cy="864096"/>
          </a:xfrm>
        </p:spPr>
        <p:txBody>
          <a:bodyPr>
            <a:normAutofit fontScale="55000" lnSpcReduction="20000"/>
          </a:bodyPr>
          <a:lstStyle/>
          <a:p>
            <a:pPr algn="ctr"/>
            <a:endParaRPr lang="en-NZ" dirty="0" smtClean="0"/>
          </a:p>
          <a:p>
            <a:pPr algn="ctr"/>
            <a:r>
              <a:rPr lang="en-NZ" sz="4400" b="0" dirty="0"/>
              <a:t>Application Volume and Approval </a:t>
            </a:r>
            <a:r>
              <a:rPr lang="en-NZ" sz="4400" b="0" dirty="0" smtClean="0"/>
              <a:t>Rate </a:t>
            </a:r>
          </a:p>
          <a:p>
            <a:pPr algn="ctr"/>
            <a:r>
              <a:rPr lang="en-NZ" sz="2900" b="0" dirty="0" smtClean="0"/>
              <a:t>(offshore applications, fee paying or scholarship students)</a:t>
            </a:r>
            <a:endParaRPr lang="en-NZ" sz="2900" b="0" dirty="0"/>
          </a:p>
          <a:p>
            <a:endParaRPr lang="en-NZ" dirty="0"/>
          </a:p>
        </p:txBody>
      </p:sp>
      <p:sp>
        <p:nvSpPr>
          <p:cNvPr id="4" name="Text Placeholder 3"/>
          <p:cNvSpPr>
            <a:spLocks noGrp="1"/>
          </p:cNvSpPr>
          <p:nvPr>
            <p:ph type="body" idx="1"/>
          </p:nvPr>
        </p:nvSpPr>
        <p:spPr>
          <a:xfrm>
            <a:off x="423168" y="908720"/>
            <a:ext cx="4040188" cy="711770"/>
          </a:xfrm>
        </p:spPr>
        <p:txBody>
          <a:bodyPr>
            <a:noAutofit/>
          </a:bodyPr>
          <a:lstStyle/>
          <a:p>
            <a:pPr algn="ctr"/>
            <a:r>
              <a:rPr lang="en-NZ" sz="1600" b="0" u="sng" dirty="0" smtClean="0"/>
              <a:t>Visa Volume </a:t>
            </a:r>
          </a:p>
          <a:p>
            <a:pPr algn="ctr"/>
            <a:r>
              <a:rPr lang="en-NZ" sz="1600" b="0" dirty="0" smtClean="0"/>
              <a:t>(declined and approved) </a:t>
            </a:r>
            <a:endParaRPr lang="en-NZ" sz="1600" b="0" dirty="0"/>
          </a:p>
        </p:txBody>
      </p:sp>
      <p:sp>
        <p:nvSpPr>
          <p:cNvPr id="9" name="Text Placeholder 3"/>
          <p:cNvSpPr txBox="1">
            <a:spLocks/>
          </p:cNvSpPr>
          <p:nvPr/>
        </p:nvSpPr>
        <p:spPr>
          <a:xfrm>
            <a:off x="4463356" y="1124744"/>
            <a:ext cx="4040188" cy="639762"/>
          </a:xfrm>
          <a:prstGeom prst="rect">
            <a:avLst/>
          </a:prstGeom>
        </p:spPr>
        <p:txBody>
          <a:bodyPr vert="horz" lIns="91440" tIns="45720" rIns="91440" bIns="45720" rtlCol="0" anchor="b">
            <a:normAutofit fontScale="85000" lnSpcReduction="20000"/>
          </a:bodyPr>
          <a:lstStyle>
            <a:lvl1pPr marL="0" indent="0" algn="l" defTabSz="914400" rtl="0" eaLnBrk="1" latinLnBrk="0" hangingPunct="1">
              <a:spcBef>
                <a:spcPct val="20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9pPr>
          </a:lstStyle>
          <a:p>
            <a:pPr algn="ctr"/>
            <a:r>
              <a:rPr lang="en-NZ" sz="1900" b="0" u="sng" dirty="0" smtClean="0"/>
              <a:t>Visa Approval Rate</a:t>
            </a:r>
          </a:p>
          <a:p>
            <a:pPr algn="ctr"/>
            <a:r>
              <a:rPr lang="en-NZ" dirty="0" smtClean="0"/>
              <a:t> </a:t>
            </a:r>
            <a:endParaRPr lang="en-NZ" dirty="0"/>
          </a:p>
        </p:txBody>
      </p:sp>
    </p:spTree>
    <p:extLst>
      <p:ext uri="{BB962C8B-B14F-4D97-AF65-F5344CB8AC3E}">
        <p14:creationId xmlns:p14="http://schemas.microsoft.com/office/powerpoint/2010/main" val="3154560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25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1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dirty="0" smtClean="0"/>
              <a:t>Approval rates</a:t>
            </a:r>
            <a:r>
              <a:rPr lang="en-NZ" sz="3600" dirty="0" smtClean="0"/>
              <a:t/>
            </a:r>
            <a:br>
              <a:rPr lang="en-NZ" sz="3600" dirty="0" smtClean="0"/>
            </a:br>
            <a:r>
              <a:rPr lang="en-NZ" sz="2000" dirty="0" smtClean="0"/>
              <a:t>Offshore, fee paying and scholarship applications </a:t>
            </a:r>
            <a:endParaRPr lang="en-NZ" sz="2000"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3176131226"/>
              </p:ext>
            </p:extLst>
          </p:nvPr>
        </p:nvGraphicFramePr>
        <p:xfrm>
          <a:off x="1259632" y="1268760"/>
          <a:ext cx="6606735" cy="4708296"/>
        </p:xfrm>
        <a:graphic>
          <a:graphicData uri="http://schemas.openxmlformats.org/drawingml/2006/table">
            <a:tbl>
              <a:tblPr firstRow="1" bandRow="1">
                <a:tableStyleId>{5C22544A-7EE6-4342-B048-85BDC9FD1C3A}</a:tableStyleId>
              </a:tblPr>
              <a:tblGrid>
                <a:gridCol w="2202245"/>
                <a:gridCol w="2202245"/>
                <a:gridCol w="2202245"/>
              </a:tblGrid>
              <a:tr h="392358">
                <a:tc>
                  <a:txBody>
                    <a:bodyPr/>
                    <a:lstStyle/>
                    <a:p>
                      <a:r>
                        <a:rPr lang="en-NZ" sz="1800" dirty="0" smtClean="0"/>
                        <a:t>Country</a:t>
                      </a:r>
                      <a:endParaRPr lang="en-NZ" sz="1800" dirty="0"/>
                    </a:p>
                  </a:txBody>
                  <a:tcPr/>
                </a:tc>
                <a:tc>
                  <a:txBody>
                    <a:bodyPr/>
                    <a:lstStyle/>
                    <a:p>
                      <a:r>
                        <a:rPr lang="en-NZ" sz="1800" dirty="0" smtClean="0"/>
                        <a:t>2015</a:t>
                      </a:r>
                      <a:endParaRPr lang="en-NZ" sz="1800" dirty="0"/>
                    </a:p>
                  </a:txBody>
                  <a:tcPr/>
                </a:tc>
                <a:tc>
                  <a:txBody>
                    <a:bodyPr/>
                    <a:lstStyle/>
                    <a:p>
                      <a:r>
                        <a:rPr lang="en-NZ" sz="1800" dirty="0" smtClean="0"/>
                        <a:t>2016  </a:t>
                      </a:r>
                      <a:r>
                        <a:rPr lang="en-NZ" sz="1400" dirty="0" smtClean="0"/>
                        <a:t>(Jan – Jul)</a:t>
                      </a:r>
                      <a:endParaRPr lang="en-NZ" sz="1800" dirty="0"/>
                    </a:p>
                  </a:txBody>
                  <a:tcPr/>
                </a:tc>
              </a:tr>
              <a:tr h="392358">
                <a:tc>
                  <a:txBody>
                    <a:bodyPr/>
                    <a:lstStyle/>
                    <a:p>
                      <a:r>
                        <a:rPr lang="en-NZ" sz="1800" dirty="0" smtClean="0"/>
                        <a:t>Brazil</a:t>
                      </a:r>
                      <a:endParaRPr lang="en-NZ" sz="1800" dirty="0"/>
                    </a:p>
                  </a:txBody>
                  <a:tcPr/>
                </a:tc>
                <a:tc>
                  <a:txBody>
                    <a:bodyPr/>
                    <a:lstStyle/>
                    <a:p>
                      <a:r>
                        <a:rPr lang="en-NZ" sz="1800" dirty="0" smtClean="0"/>
                        <a:t>94%</a:t>
                      </a:r>
                      <a:endParaRPr lang="en-NZ" sz="1800" dirty="0"/>
                    </a:p>
                  </a:txBody>
                  <a:tcPr/>
                </a:tc>
                <a:tc>
                  <a:txBody>
                    <a:bodyPr/>
                    <a:lstStyle/>
                    <a:p>
                      <a:r>
                        <a:rPr lang="en-NZ" sz="1800" dirty="0" smtClean="0"/>
                        <a:t>96%</a:t>
                      </a:r>
                      <a:endParaRPr lang="en-NZ" sz="1800" dirty="0"/>
                    </a:p>
                  </a:txBody>
                  <a:tcPr/>
                </a:tc>
              </a:tr>
              <a:tr h="392358">
                <a:tc>
                  <a:txBody>
                    <a:bodyPr/>
                    <a:lstStyle/>
                    <a:p>
                      <a:r>
                        <a:rPr lang="en-NZ" sz="1800" dirty="0" smtClean="0"/>
                        <a:t>China</a:t>
                      </a:r>
                      <a:endParaRPr lang="en-NZ" sz="1800" dirty="0"/>
                    </a:p>
                  </a:txBody>
                  <a:tcPr/>
                </a:tc>
                <a:tc>
                  <a:txBody>
                    <a:bodyPr/>
                    <a:lstStyle/>
                    <a:p>
                      <a:r>
                        <a:rPr lang="en-NZ" sz="1800" dirty="0" smtClean="0"/>
                        <a:t>91%</a:t>
                      </a:r>
                      <a:endParaRPr lang="en-NZ" sz="1800" dirty="0"/>
                    </a:p>
                  </a:txBody>
                  <a:tcPr/>
                </a:tc>
                <a:tc>
                  <a:txBody>
                    <a:bodyPr/>
                    <a:lstStyle/>
                    <a:p>
                      <a:r>
                        <a:rPr lang="en-NZ" sz="1800" dirty="0" smtClean="0"/>
                        <a:t>92%</a:t>
                      </a:r>
                      <a:endParaRPr lang="en-NZ" sz="1800" dirty="0"/>
                    </a:p>
                  </a:txBody>
                  <a:tcPr/>
                </a:tc>
              </a:tr>
              <a:tr h="392358">
                <a:tc>
                  <a:txBody>
                    <a:bodyPr/>
                    <a:lstStyle/>
                    <a:p>
                      <a:r>
                        <a:rPr lang="en-NZ" sz="1800" dirty="0" smtClean="0"/>
                        <a:t>Colombia</a:t>
                      </a:r>
                      <a:endParaRPr lang="en-NZ" sz="1800" dirty="0"/>
                    </a:p>
                  </a:txBody>
                  <a:tcPr/>
                </a:tc>
                <a:tc>
                  <a:txBody>
                    <a:bodyPr/>
                    <a:lstStyle/>
                    <a:p>
                      <a:r>
                        <a:rPr lang="en-NZ" sz="1800" dirty="0" smtClean="0"/>
                        <a:t>94%</a:t>
                      </a:r>
                      <a:endParaRPr lang="en-NZ" sz="1800" dirty="0"/>
                    </a:p>
                  </a:txBody>
                  <a:tcPr/>
                </a:tc>
                <a:tc>
                  <a:txBody>
                    <a:bodyPr/>
                    <a:lstStyle/>
                    <a:p>
                      <a:r>
                        <a:rPr lang="en-NZ" sz="1800" dirty="0" smtClean="0"/>
                        <a:t>95%</a:t>
                      </a:r>
                      <a:endParaRPr lang="en-NZ" sz="1800" dirty="0"/>
                    </a:p>
                  </a:txBody>
                  <a:tcPr/>
                </a:tc>
              </a:tr>
              <a:tr h="392358">
                <a:tc>
                  <a:txBody>
                    <a:bodyPr/>
                    <a:lstStyle/>
                    <a:p>
                      <a:r>
                        <a:rPr lang="en-NZ" sz="1800" dirty="0" smtClean="0"/>
                        <a:t>India</a:t>
                      </a:r>
                      <a:endParaRPr lang="en-NZ" sz="1800" dirty="0"/>
                    </a:p>
                  </a:txBody>
                  <a:tcPr/>
                </a:tc>
                <a:tc>
                  <a:txBody>
                    <a:bodyPr/>
                    <a:lstStyle/>
                    <a:p>
                      <a:r>
                        <a:rPr lang="en-NZ" sz="1800" dirty="0" smtClean="0"/>
                        <a:t>49%</a:t>
                      </a:r>
                      <a:endParaRPr lang="en-NZ" sz="1800" dirty="0"/>
                    </a:p>
                  </a:txBody>
                  <a:tcPr/>
                </a:tc>
                <a:tc>
                  <a:txBody>
                    <a:bodyPr/>
                    <a:lstStyle/>
                    <a:p>
                      <a:r>
                        <a:rPr lang="en-NZ" sz="1800" dirty="0" smtClean="0"/>
                        <a:t>45%</a:t>
                      </a:r>
                      <a:endParaRPr lang="en-NZ" sz="1800" dirty="0"/>
                    </a:p>
                  </a:txBody>
                  <a:tcPr/>
                </a:tc>
              </a:tr>
              <a:tr h="392358">
                <a:tc>
                  <a:txBody>
                    <a:bodyPr/>
                    <a:lstStyle/>
                    <a:p>
                      <a:r>
                        <a:rPr lang="en-NZ" sz="1800" dirty="0" smtClean="0"/>
                        <a:t>Indonesia</a:t>
                      </a:r>
                      <a:endParaRPr lang="en-NZ" sz="1800" dirty="0"/>
                    </a:p>
                  </a:txBody>
                  <a:tcPr/>
                </a:tc>
                <a:tc>
                  <a:txBody>
                    <a:bodyPr/>
                    <a:lstStyle/>
                    <a:p>
                      <a:r>
                        <a:rPr lang="en-NZ" sz="1800" dirty="0" smtClean="0"/>
                        <a:t>96%</a:t>
                      </a:r>
                      <a:endParaRPr lang="en-NZ" sz="1800" dirty="0"/>
                    </a:p>
                  </a:txBody>
                  <a:tcPr/>
                </a:tc>
                <a:tc>
                  <a:txBody>
                    <a:bodyPr/>
                    <a:lstStyle/>
                    <a:p>
                      <a:r>
                        <a:rPr lang="en-NZ" sz="1800" dirty="0" smtClean="0"/>
                        <a:t>96%</a:t>
                      </a:r>
                      <a:endParaRPr lang="en-NZ" sz="1800" dirty="0"/>
                    </a:p>
                  </a:txBody>
                  <a:tcPr/>
                </a:tc>
              </a:tr>
              <a:tr h="3923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800" dirty="0" smtClean="0"/>
                        <a:t>Malaysia</a:t>
                      </a:r>
                    </a:p>
                  </a:txBody>
                  <a:tcPr/>
                </a:tc>
                <a:tc>
                  <a:txBody>
                    <a:bodyPr/>
                    <a:lstStyle/>
                    <a:p>
                      <a:r>
                        <a:rPr lang="en-NZ" sz="1800" dirty="0" smtClean="0"/>
                        <a:t>99%</a:t>
                      </a:r>
                      <a:endParaRPr lang="en-NZ" sz="1800" dirty="0"/>
                    </a:p>
                  </a:txBody>
                  <a:tcPr/>
                </a:tc>
                <a:tc>
                  <a:txBody>
                    <a:bodyPr/>
                    <a:lstStyle/>
                    <a:p>
                      <a:r>
                        <a:rPr lang="en-NZ" sz="1800" dirty="0" smtClean="0"/>
                        <a:t>99%</a:t>
                      </a:r>
                      <a:endParaRPr lang="en-NZ" sz="1800" dirty="0"/>
                    </a:p>
                  </a:txBody>
                  <a:tcPr/>
                </a:tc>
              </a:tr>
              <a:tr h="3923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800" dirty="0" smtClean="0"/>
                        <a:t>Nepal</a:t>
                      </a:r>
                    </a:p>
                  </a:txBody>
                  <a:tcPr/>
                </a:tc>
                <a:tc>
                  <a:txBody>
                    <a:bodyPr/>
                    <a:lstStyle/>
                    <a:p>
                      <a:r>
                        <a:rPr lang="en-NZ" sz="1800" dirty="0" smtClean="0"/>
                        <a:t>46%</a:t>
                      </a:r>
                      <a:endParaRPr lang="en-NZ" sz="1800" dirty="0"/>
                    </a:p>
                  </a:txBody>
                  <a:tcPr/>
                </a:tc>
                <a:tc>
                  <a:txBody>
                    <a:bodyPr/>
                    <a:lstStyle/>
                    <a:p>
                      <a:r>
                        <a:rPr lang="en-NZ" sz="1800" dirty="0" smtClean="0"/>
                        <a:t>45%</a:t>
                      </a:r>
                      <a:endParaRPr lang="en-NZ" sz="1800" dirty="0"/>
                    </a:p>
                  </a:txBody>
                  <a:tcPr/>
                </a:tc>
              </a:tr>
              <a:tr h="392358">
                <a:tc>
                  <a:txBody>
                    <a:bodyPr/>
                    <a:lstStyle/>
                    <a:p>
                      <a:r>
                        <a:rPr lang="en-NZ" sz="1800" dirty="0" smtClean="0"/>
                        <a:t>Nigeria</a:t>
                      </a:r>
                      <a:endParaRPr lang="en-NZ" sz="1800" dirty="0"/>
                    </a:p>
                  </a:txBody>
                  <a:tcPr/>
                </a:tc>
                <a:tc>
                  <a:txBody>
                    <a:bodyPr/>
                    <a:lstStyle/>
                    <a:p>
                      <a:r>
                        <a:rPr lang="en-NZ" sz="1800" dirty="0" smtClean="0"/>
                        <a:t>58%</a:t>
                      </a:r>
                      <a:endParaRPr lang="en-NZ" sz="1800" dirty="0"/>
                    </a:p>
                  </a:txBody>
                  <a:tcPr/>
                </a:tc>
                <a:tc>
                  <a:txBody>
                    <a:bodyPr/>
                    <a:lstStyle/>
                    <a:p>
                      <a:r>
                        <a:rPr lang="en-NZ" sz="1800" dirty="0" smtClean="0"/>
                        <a:t>33%</a:t>
                      </a:r>
                      <a:endParaRPr lang="en-NZ" sz="1800" dirty="0"/>
                    </a:p>
                  </a:txBody>
                  <a:tcPr/>
                </a:tc>
              </a:tr>
              <a:tr h="392358">
                <a:tc>
                  <a:txBody>
                    <a:bodyPr/>
                    <a:lstStyle/>
                    <a:p>
                      <a:r>
                        <a:rPr lang="en-NZ" sz="1800" dirty="0" smtClean="0"/>
                        <a:t>Philippines</a:t>
                      </a:r>
                      <a:endParaRPr lang="en-NZ" sz="1800" dirty="0"/>
                    </a:p>
                  </a:txBody>
                  <a:tcPr/>
                </a:tc>
                <a:tc>
                  <a:txBody>
                    <a:bodyPr/>
                    <a:lstStyle/>
                    <a:p>
                      <a:r>
                        <a:rPr lang="en-NZ" sz="1800" dirty="0" smtClean="0"/>
                        <a:t>78%</a:t>
                      </a:r>
                      <a:endParaRPr lang="en-NZ" sz="1800" dirty="0"/>
                    </a:p>
                  </a:txBody>
                  <a:tcPr/>
                </a:tc>
                <a:tc>
                  <a:txBody>
                    <a:bodyPr/>
                    <a:lstStyle/>
                    <a:p>
                      <a:r>
                        <a:rPr lang="en-NZ" sz="1800" dirty="0" smtClean="0"/>
                        <a:t>71%</a:t>
                      </a:r>
                      <a:endParaRPr lang="en-NZ" sz="1800" dirty="0"/>
                    </a:p>
                  </a:txBody>
                  <a:tcPr/>
                </a:tc>
              </a:tr>
              <a:tr h="392358">
                <a:tc>
                  <a:txBody>
                    <a:bodyPr/>
                    <a:lstStyle/>
                    <a:p>
                      <a:r>
                        <a:rPr lang="en-NZ" sz="1800" dirty="0" smtClean="0"/>
                        <a:t>Turkey</a:t>
                      </a:r>
                      <a:endParaRPr lang="en-NZ" sz="1800" dirty="0"/>
                    </a:p>
                  </a:txBody>
                  <a:tcPr/>
                </a:tc>
                <a:tc>
                  <a:txBody>
                    <a:bodyPr/>
                    <a:lstStyle/>
                    <a:p>
                      <a:r>
                        <a:rPr lang="en-NZ" sz="1800" dirty="0" smtClean="0"/>
                        <a:t>25%</a:t>
                      </a:r>
                      <a:endParaRPr lang="en-NZ" sz="1800" dirty="0"/>
                    </a:p>
                  </a:txBody>
                  <a:tcPr/>
                </a:tc>
                <a:tc>
                  <a:txBody>
                    <a:bodyPr/>
                    <a:lstStyle/>
                    <a:p>
                      <a:r>
                        <a:rPr lang="en-NZ" sz="1800" dirty="0" smtClean="0"/>
                        <a:t>19%</a:t>
                      </a:r>
                      <a:endParaRPr lang="en-NZ" sz="1800" dirty="0"/>
                    </a:p>
                  </a:txBody>
                  <a:tcPr/>
                </a:tc>
              </a:tr>
              <a:tr h="392358">
                <a:tc>
                  <a:txBody>
                    <a:bodyPr/>
                    <a:lstStyle/>
                    <a:p>
                      <a:r>
                        <a:rPr lang="en-NZ" sz="1800" dirty="0" smtClean="0"/>
                        <a:t>Vietnam</a:t>
                      </a:r>
                      <a:endParaRPr lang="en-NZ" sz="1800" dirty="0"/>
                    </a:p>
                  </a:txBody>
                  <a:tcPr/>
                </a:tc>
                <a:tc>
                  <a:txBody>
                    <a:bodyPr/>
                    <a:lstStyle/>
                    <a:p>
                      <a:r>
                        <a:rPr lang="en-NZ" sz="1800" dirty="0" smtClean="0"/>
                        <a:t>74%</a:t>
                      </a:r>
                      <a:endParaRPr lang="en-NZ" sz="1800" dirty="0"/>
                    </a:p>
                  </a:txBody>
                  <a:tcPr/>
                </a:tc>
                <a:tc>
                  <a:txBody>
                    <a:bodyPr/>
                    <a:lstStyle/>
                    <a:p>
                      <a:r>
                        <a:rPr lang="en-NZ" sz="1800" dirty="0" smtClean="0"/>
                        <a:t>81%</a:t>
                      </a:r>
                      <a:endParaRPr lang="en-NZ" sz="1800" dirty="0"/>
                    </a:p>
                  </a:txBody>
                  <a:tcPr/>
                </a:tc>
              </a:tr>
            </a:tbl>
          </a:graphicData>
        </a:graphic>
      </p:graphicFrame>
    </p:spTree>
    <p:extLst>
      <p:ext uri="{BB962C8B-B14F-4D97-AF65-F5344CB8AC3E}">
        <p14:creationId xmlns:p14="http://schemas.microsoft.com/office/powerpoint/2010/main" val="1549063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par>
                                <p:cTn id="8" presetID="42" presetClass="entr" presetSubtype="0" fill="hold" nodeType="withEffect">
                                  <p:stCondLst>
                                    <p:cond delay="10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250"/>
                                        <p:tgtEl>
                                          <p:spTgt spid="7"/>
                                        </p:tgtEl>
                                      </p:cBhvr>
                                    </p:animEffect>
                                    <p:anim calcmode="lin" valueType="num">
                                      <p:cBhvr>
                                        <p:cTn id="11" dur="1250" fill="hold"/>
                                        <p:tgtEl>
                                          <p:spTgt spid="7"/>
                                        </p:tgtEl>
                                        <p:attrNameLst>
                                          <p:attrName>ppt_x</p:attrName>
                                        </p:attrNameLst>
                                      </p:cBhvr>
                                      <p:tavLst>
                                        <p:tav tm="0">
                                          <p:val>
                                            <p:strVal val="#ppt_x"/>
                                          </p:val>
                                        </p:tav>
                                        <p:tav tm="100000">
                                          <p:val>
                                            <p:strVal val="#ppt_x"/>
                                          </p:val>
                                        </p:tav>
                                      </p:tavLst>
                                    </p:anim>
                                    <p:anim calcmode="lin" valueType="num">
                                      <p:cBhvr>
                                        <p:cTn id="12" dur="12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NZ" sz="3200" dirty="0" smtClean="0">
                <a:solidFill>
                  <a:schemeClr val="tx1"/>
                </a:solidFill>
                <a:latin typeface="+mn-lt"/>
              </a:rPr>
              <a:t>Immigration Online Update</a:t>
            </a:r>
            <a:endParaRPr lang="en-NZ" sz="3200" dirty="0">
              <a:solidFill>
                <a:schemeClr val="tx1"/>
              </a:solidFill>
              <a:latin typeface="+mn-lt"/>
            </a:endParaRPr>
          </a:p>
        </p:txBody>
      </p:sp>
      <p:sp>
        <p:nvSpPr>
          <p:cNvPr id="5" name="Content Placeholder 4"/>
          <p:cNvSpPr>
            <a:spLocks noGrp="1"/>
          </p:cNvSpPr>
          <p:nvPr>
            <p:ph idx="1"/>
          </p:nvPr>
        </p:nvSpPr>
        <p:spPr/>
        <p:txBody>
          <a:bodyPr>
            <a:normAutofit/>
          </a:bodyPr>
          <a:lstStyle/>
          <a:p>
            <a:pPr marL="0" indent="0">
              <a:buNone/>
            </a:pPr>
            <a:endParaRPr lang="en-NZ" sz="2000" dirty="0" smtClean="0"/>
          </a:p>
          <a:p>
            <a:pPr marL="0" indent="0">
              <a:buNone/>
            </a:pPr>
            <a:endParaRPr lang="en-NZ" sz="2000" dirty="0"/>
          </a:p>
          <a:p>
            <a:pPr marL="0" indent="0">
              <a:buNone/>
            </a:pPr>
            <a:endParaRPr lang="en-NZ" sz="2000" dirty="0" smtClean="0"/>
          </a:p>
          <a:p>
            <a:pPr marL="0" indent="0">
              <a:buNone/>
            </a:pPr>
            <a:endParaRPr lang="en-NZ" sz="2000" dirty="0"/>
          </a:p>
          <a:p>
            <a:pPr marL="0" indent="0">
              <a:buNone/>
            </a:pPr>
            <a:endParaRPr lang="en-NZ" sz="2000" dirty="0" smtClean="0"/>
          </a:p>
        </p:txBody>
      </p:sp>
      <p:sp>
        <p:nvSpPr>
          <p:cNvPr id="6" name="TextBox 5"/>
          <p:cNvSpPr txBox="1"/>
          <p:nvPr/>
        </p:nvSpPr>
        <p:spPr>
          <a:xfrm>
            <a:off x="539552" y="1412776"/>
            <a:ext cx="8208912" cy="6555641"/>
          </a:xfrm>
          <a:prstGeom prst="rect">
            <a:avLst/>
          </a:prstGeom>
          <a:noFill/>
        </p:spPr>
        <p:txBody>
          <a:bodyPr wrap="square" rtlCol="0">
            <a:spAutoFit/>
          </a:bodyPr>
          <a:lstStyle/>
          <a:p>
            <a:r>
              <a:rPr lang="en-NZ" sz="2400" dirty="0" smtClean="0">
                <a:solidFill>
                  <a:srgbClr val="0070C0"/>
                </a:solidFill>
              </a:rPr>
              <a:t>100,000 applications have been received online, of which 27,000 were student visas</a:t>
            </a:r>
          </a:p>
          <a:p>
            <a:endParaRPr lang="en-NZ" sz="2400" dirty="0" smtClean="0">
              <a:solidFill>
                <a:srgbClr val="0070C0"/>
              </a:solidFill>
            </a:endParaRPr>
          </a:p>
          <a:p>
            <a:r>
              <a:rPr lang="en-NZ" sz="2400" b="1" dirty="0" smtClean="0">
                <a:solidFill>
                  <a:srgbClr val="0070C0"/>
                </a:solidFill>
              </a:rPr>
              <a:t>All</a:t>
            </a:r>
            <a:r>
              <a:rPr lang="en-NZ" sz="2400" dirty="0" smtClean="0">
                <a:solidFill>
                  <a:srgbClr val="0070C0"/>
                </a:solidFill>
              </a:rPr>
              <a:t> students will receive </a:t>
            </a:r>
            <a:r>
              <a:rPr lang="en-NZ" sz="2400" dirty="0" err="1" smtClean="0">
                <a:solidFill>
                  <a:srgbClr val="0070C0"/>
                </a:solidFill>
              </a:rPr>
              <a:t>eVisas</a:t>
            </a:r>
            <a:r>
              <a:rPr lang="en-NZ" sz="2400" dirty="0" smtClean="0">
                <a:solidFill>
                  <a:srgbClr val="0070C0"/>
                </a:solidFill>
              </a:rPr>
              <a:t> if they apply online in New Zealand</a:t>
            </a:r>
          </a:p>
          <a:p>
            <a:pPr marL="285750" indent="-285750">
              <a:buFont typeface="Arial" panose="020B0604020202020204" pitchFamily="34" charset="0"/>
              <a:buChar char="•"/>
            </a:pPr>
            <a:endParaRPr lang="en-NZ" sz="2400" dirty="0">
              <a:solidFill>
                <a:srgbClr val="0070C0"/>
              </a:solidFill>
            </a:endParaRPr>
          </a:p>
          <a:p>
            <a:r>
              <a:rPr lang="en-NZ" sz="2400" dirty="0" smtClean="0">
                <a:solidFill>
                  <a:srgbClr val="0070C0"/>
                </a:solidFill>
              </a:rPr>
              <a:t>Many students will receive </a:t>
            </a:r>
            <a:r>
              <a:rPr lang="en-NZ" sz="2400" dirty="0" err="1" smtClean="0">
                <a:solidFill>
                  <a:srgbClr val="0070C0"/>
                </a:solidFill>
              </a:rPr>
              <a:t>eVisas</a:t>
            </a:r>
            <a:r>
              <a:rPr lang="en-NZ" sz="2400" dirty="0" smtClean="0">
                <a:solidFill>
                  <a:srgbClr val="0070C0"/>
                </a:solidFill>
              </a:rPr>
              <a:t> if they apply online from overseas (more and more nationalities are being added)</a:t>
            </a:r>
          </a:p>
          <a:p>
            <a:endParaRPr lang="en-NZ" sz="2400" dirty="0" smtClean="0">
              <a:solidFill>
                <a:prstClr val="black"/>
              </a:solidFill>
            </a:endParaRPr>
          </a:p>
          <a:p>
            <a:r>
              <a:rPr lang="en-NZ" sz="2400" dirty="0" err="1" smtClean="0">
                <a:solidFill>
                  <a:srgbClr val="0070C0"/>
                </a:solidFill>
              </a:rPr>
              <a:t>eVisas</a:t>
            </a:r>
            <a:r>
              <a:rPr lang="en-NZ" sz="2400" dirty="0" smtClean="0">
                <a:solidFill>
                  <a:srgbClr val="0070C0"/>
                </a:solidFill>
              </a:rPr>
              <a:t> can be checked by providers using the </a:t>
            </a:r>
            <a:r>
              <a:rPr lang="en-NZ" sz="2400" dirty="0" err="1" smtClean="0">
                <a:solidFill>
                  <a:srgbClr val="0070C0"/>
                </a:solidFill>
              </a:rPr>
              <a:t>VisaView</a:t>
            </a:r>
            <a:r>
              <a:rPr lang="en-NZ" sz="2400" dirty="0" smtClean="0">
                <a:solidFill>
                  <a:srgbClr val="0070C0"/>
                </a:solidFill>
              </a:rPr>
              <a:t> system</a:t>
            </a:r>
          </a:p>
          <a:p>
            <a:endParaRPr lang="en-NZ" sz="2400" dirty="0" smtClean="0">
              <a:solidFill>
                <a:prstClr val="black"/>
              </a:solidFill>
            </a:endParaRPr>
          </a:p>
          <a:p>
            <a:pPr marL="285750" indent="-285750">
              <a:buFont typeface="Arial" panose="020B0604020202020204" pitchFamily="34" charset="0"/>
              <a:buChar char="•"/>
            </a:pPr>
            <a:endParaRPr lang="en-NZ" sz="2400" dirty="0" smtClean="0">
              <a:solidFill>
                <a:prstClr val="black"/>
              </a:solidFill>
            </a:endParaRPr>
          </a:p>
          <a:p>
            <a:endParaRPr lang="en-NZ" sz="2400" dirty="0" smtClean="0">
              <a:solidFill>
                <a:prstClr val="black"/>
              </a:solidFill>
            </a:endParaRPr>
          </a:p>
          <a:p>
            <a:r>
              <a:rPr lang="en-NZ" sz="2400" dirty="0" smtClean="0">
                <a:solidFill>
                  <a:prstClr val="black"/>
                </a:solidFill>
              </a:rPr>
              <a:t> </a:t>
            </a:r>
          </a:p>
          <a:p>
            <a:pPr marL="285750" indent="-285750">
              <a:buFont typeface="Arial" panose="020B0604020202020204" pitchFamily="34" charset="0"/>
              <a:buChar char="•"/>
            </a:pPr>
            <a:endParaRPr lang="en-NZ" sz="2400" dirty="0" smtClean="0">
              <a:solidFill>
                <a:prstClr val="black"/>
              </a:solidFill>
            </a:endParaRPr>
          </a:p>
          <a:p>
            <a:pPr marL="285750" indent="-285750">
              <a:buFont typeface="Arial" panose="020B0604020202020204" pitchFamily="34" charset="0"/>
              <a:buChar char="•"/>
            </a:pPr>
            <a:endParaRPr lang="en-NZ" sz="2400" dirty="0" smtClean="0">
              <a:solidFill>
                <a:prstClr val="black"/>
              </a:solidFill>
            </a:endParaRPr>
          </a:p>
          <a:p>
            <a:pPr marL="285750" indent="-285750">
              <a:buFont typeface="Arial" panose="020B0604020202020204" pitchFamily="34" charset="0"/>
              <a:buChar char="•"/>
            </a:pPr>
            <a:endParaRPr lang="en-NZ" dirty="0">
              <a:solidFill>
                <a:prstClr val="black"/>
              </a:solidFill>
            </a:endParaRPr>
          </a:p>
          <a:p>
            <a:pPr marL="285750" indent="-285750">
              <a:buFont typeface="Arial" panose="020B0604020202020204" pitchFamily="34" charset="0"/>
              <a:buChar char="•"/>
            </a:pPr>
            <a:endParaRPr lang="en-NZ" dirty="0">
              <a:solidFill>
                <a:prstClr val="black"/>
              </a:solidFill>
            </a:endParaRPr>
          </a:p>
        </p:txBody>
      </p:sp>
    </p:spTree>
    <p:extLst>
      <p:ext uri="{BB962C8B-B14F-4D97-AF65-F5344CB8AC3E}">
        <p14:creationId xmlns:p14="http://schemas.microsoft.com/office/powerpoint/2010/main" val="222133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1000"/>
                                        <p:tgtEl>
                                          <p:spTgt spid="6">
                                            <p:txEl>
                                              <p:pRg st="0" end="0"/>
                                            </p:txEl>
                                          </p:spTgt>
                                        </p:tgtEl>
                                      </p:cBhvr>
                                    </p:animEffect>
                                    <p:anim calcmode="lin" valueType="num">
                                      <p:cBhvr>
                                        <p:cTn id="1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Effect transition="in" filter="fade">
                                      <p:cBhvr>
                                        <p:cTn id="19" dur="1000"/>
                                        <p:tgtEl>
                                          <p:spTgt spid="6">
                                            <p:txEl>
                                              <p:pRg st="2" end="2"/>
                                            </p:txEl>
                                          </p:spTgt>
                                        </p:tgtEl>
                                      </p:cBhvr>
                                    </p:animEffect>
                                    <p:anim calcmode="lin" valueType="num">
                                      <p:cBhvr>
                                        <p:cTn id="20"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6">
                                            <p:txEl>
                                              <p:pRg st="4" end="4"/>
                                            </p:txEl>
                                          </p:spTgt>
                                        </p:tgtEl>
                                        <p:attrNameLst>
                                          <p:attrName>style.visibility</p:attrName>
                                        </p:attrNameLst>
                                      </p:cBhvr>
                                      <p:to>
                                        <p:strVal val="visible"/>
                                      </p:to>
                                    </p:set>
                                    <p:animEffect transition="in" filter="fade">
                                      <p:cBhvr>
                                        <p:cTn id="26" dur="1000"/>
                                        <p:tgtEl>
                                          <p:spTgt spid="6">
                                            <p:txEl>
                                              <p:pRg st="4" end="4"/>
                                            </p:txEl>
                                          </p:spTgt>
                                        </p:tgtEl>
                                      </p:cBhvr>
                                    </p:animEffect>
                                    <p:anim calcmode="lin" valueType="num">
                                      <p:cBhvr>
                                        <p:cTn id="27"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
                                            <p:txEl>
                                              <p:pRg st="6" end="6"/>
                                            </p:txEl>
                                          </p:spTgt>
                                        </p:tgtEl>
                                        <p:attrNameLst>
                                          <p:attrName>style.visibility</p:attrName>
                                        </p:attrNameLst>
                                      </p:cBhvr>
                                      <p:to>
                                        <p:strVal val="visible"/>
                                      </p:to>
                                    </p:set>
                                    <p:animEffect transition="in" filter="fade">
                                      <p:cBhvr>
                                        <p:cTn id="33" dur="1000"/>
                                        <p:tgtEl>
                                          <p:spTgt spid="6">
                                            <p:txEl>
                                              <p:pRg st="6" end="6"/>
                                            </p:txEl>
                                          </p:spTgt>
                                        </p:tgtEl>
                                      </p:cBhvr>
                                    </p:animEffect>
                                    <p:anim calcmode="lin" valueType="num">
                                      <p:cBhvr>
                                        <p:cTn id="34"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5"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539552" y="2204864"/>
            <a:ext cx="8604448" cy="2520280"/>
          </a:xfrm>
        </p:spPr>
        <p:txBody>
          <a:bodyPr>
            <a:normAutofit fontScale="90000"/>
          </a:bodyPr>
          <a:lstStyle/>
          <a:p>
            <a:pPr algn="ctr"/>
            <a:r>
              <a:rPr lang="en-NZ" dirty="0" smtClean="0">
                <a:latin typeface="+mn-lt"/>
              </a:rPr>
              <a:t/>
            </a:r>
            <a:br>
              <a:rPr lang="en-NZ" dirty="0" smtClean="0">
                <a:latin typeface="+mn-lt"/>
              </a:rPr>
            </a:br>
            <a:r>
              <a:rPr lang="en-NZ" sz="4400" dirty="0" smtClean="0">
                <a:latin typeface="+mn-lt"/>
              </a:rPr>
              <a:t>Policy Developments</a:t>
            </a:r>
            <a:r>
              <a:rPr lang="en-NZ" sz="4900" dirty="0" smtClean="0">
                <a:latin typeface="+mn-lt"/>
              </a:rPr>
              <a:t/>
            </a:r>
            <a:br>
              <a:rPr lang="en-NZ" sz="4900" dirty="0" smtClean="0">
                <a:latin typeface="+mn-lt"/>
              </a:rPr>
            </a:br>
            <a:r>
              <a:rPr lang="en-NZ" sz="4900" dirty="0" smtClean="0">
                <a:latin typeface="+mn-lt"/>
              </a:rPr>
              <a:t/>
            </a:r>
            <a:br>
              <a:rPr lang="en-NZ" sz="4900" dirty="0" smtClean="0">
                <a:latin typeface="+mn-lt"/>
              </a:rPr>
            </a:br>
            <a:r>
              <a:rPr lang="en-NZ" sz="3100" dirty="0" smtClean="0">
                <a:latin typeface="+mn-lt"/>
              </a:rPr>
              <a:t>(some are imminent, and some are still being worked on) </a:t>
            </a:r>
            <a:r>
              <a:rPr lang="en-NZ" sz="3600" dirty="0">
                <a:latin typeface="+mn-lt"/>
              </a:rPr>
              <a:t/>
            </a:r>
            <a:br>
              <a:rPr lang="en-NZ" sz="3600" dirty="0">
                <a:latin typeface="+mn-lt"/>
              </a:rPr>
            </a:br>
            <a:endParaRPr lang="en-NZ" sz="2700" dirty="0">
              <a:latin typeface="+mn-lt"/>
            </a:endParaRPr>
          </a:p>
        </p:txBody>
      </p:sp>
    </p:spTree>
    <p:extLst>
      <p:ext uri="{BB962C8B-B14F-4D97-AF65-F5344CB8AC3E}">
        <p14:creationId xmlns:p14="http://schemas.microsoft.com/office/powerpoint/2010/main" val="4244261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0" fill="hold"/>
                                        <p:tgtEl>
                                          <p:spTgt spid="5"/>
                                        </p:tgtEl>
                                        <p:attrNameLst>
                                          <p:attrName>ppt_w</p:attrName>
                                        </p:attrNameLst>
                                      </p:cBhvr>
                                      <p:tavLst>
                                        <p:tav tm="0">
                                          <p:val>
                                            <p:fltVal val="0"/>
                                          </p:val>
                                        </p:tav>
                                        <p:tav tm="100000">
                                          <p:val>
                                            <p:strVal val="#ppt_w"/>
                                          </p:val>
                                        </p:tav>
                                      </p:tavLst>
                                    </p:anim>
                                    <p:anim calcmode="lin" valueType="num">
                                      <p:cBhvr>
                                        <p:cTn id="8" dur="3000" fill="hold"/>
                                        <p:tgtEl>
                                          <p:spTgt spid="5"/>
                                        </p:tgtEl>
                                        <p:attrNameLst>
                                          <p:attrName>ppt_h</p:attrName>
                                        </p:attrNameLst>
                                      </p:cBhvr>
                                      <p:tavLst>
                                        <p:tav tm="0">
                                          <p:val>
                                            <p:fltVal val="0"/>
                                          </p:val>
                                        </p:tav>
                                        <p:tav tm="100000">
                                          <p:val>
                                            <p:strVal val="#ppt_h"/>
                                          </p:val>
                                        </p:tav>
                                      </p:tavLst>
                                    </p:anim>
                                    <p:animEffect transition="in" filter="fade">
                                      <p:cBhvr>
                                        <p:cTn id="9"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NZ" sz="3200" dirty="0"/>
              <a:t>Policy Changes </a:t>
            </a:r>
          </a:p>
        </p:txBody>
      </p:sp>
      <p:graphicFrame>
        <p:nvGraphicFramePr>
          <p:cNvPr id="6" name="Content Placeholder 2"/>
          <p:cNvGraphicFramePr>
            <a:graphicFrameLocks/>
          </p:cNvGraphicFramePr>
          <p:nvPr>
            <p:extLst>
              <p:ext uri="{D42A27DB-BD31-4B8C-83A1-F6EECF244321}">
                <p14:modId xmlns:p14="http://schemas.microsoft.com/office/powerpoint/2010/main" val="773856335"/>
              </p:ext>
            </p:extLst>
          </p:nvPr>
        </p:nvGraphicFramePr>
        <p:xfrm>
          <a:off x="251520" y="1484784"/>
          <a:ext cx="8715375" cy="4298950"/>
        </p:xfrm>
        <a:graphic>
          <a:graphicData uri="http://schemas.openxmlformats.org/drawingml/2006/table">
            <a:tbl>
              <a:tblPr firstRow="1" bandRow="1">
                <a:tableStyleId>{7DF18680-E054-41AD-8BC1-D1AEF772440D}</a:tableStyleId>
              </a:tblPr>
              <a:tblGrid>
                <a:gridCol w="2808312"/>
                <a:gridCol w="1800200"/>
                <a:gridCol w="4106863"/>
              </a:tblGrid>
              <a:tr h="854157">
                <a:tc>
                  <a:txBody>
                    <a:bodyPr/>
                    <a:lstStyle/>
                    <a:p>
                      <a:r>
                        <a:rPr lang="en-NZ" sz="2400" dirty="0" smtClean="0"/>
                        <a:t>Change</a:t>
                      </a:r>
                      <a:endParaRPr lang="en-NZ" sz="2400" dirty="0">
                        <a:solidFill>
                          <a:schemeClr val="bg1"/>
                        </a:solidFill>
                      </a:endParaRPr>
                    </a:p>
                  </a:txBody>
                  <a:tcPr marL="91437" marR="91437" marT="45707" marB="45707">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r>
                        <a:rPr lang="en-NZ" sz="2400" dirty="0" smtClean="0"/>
                        <a:t>Target Area</a:t>
                      </a:r>
                      <a:endParaRPr lang="en-NZ" sz="2400" dirty="0">
                        <a:solidFill>
                          <a:schemeClr val="bg1"/>
                        </a:solidFill>
                      </a:endParaRPr>
                    </a:p>
                  </a:txBody>
                  <a:tcPr marL="91437" marR="91437" marT="45707" marB="45707">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r>
                        <a:rPr lang="en-NZ" sz="2400" smtClean="0"/>
                        <a:t>Effect</a:t>
                      </a:r>
                      <a:endParaRPr lang="en-NZ" sz="2400" dirty="0"/>
                    </a:p>
                  </a:txBody>
                  <a:tcPr marL="91437" marR="91437" marT="45707" marB="45707">
                    <a:lnL w="12700" cmpd="sng">
                      <a:noFill/>
                    </a:lnL>
                    <a:lnR w="12700" cmpd="sng">
                      <a:noFill/>
                    </a:lnR>
                    <a:lnT w="12700" cmpd="sng">
                      <a:noFill/>
                    </a:lnT>
                    <a:lnB w="38100" cmpd="sng">
                      <a:noFill/>
                    </a:lnB>
                    <a:lnTlToBr w="12700" cmpd="sng">
                      <a:noFill/>
                      <a:prstDash val="solid"/>
                    </a:lnTlToBr>
                    <a:lnBlToTr w="12700" cmpd="sng">
                      <a:noFill/>
                      <a:prstDash val="solid"/>
                    </a:lnBlToTr>
                  </a:tcPr>
                </a:tc>
              </a:tr>
              <a:tr h="1069431">
                <a:tc>
                  <a:txBody>
                    <a:bodyPr/>
                    <a:lstStyle/>
                    <a:p>
                      <a:pPr algn="l"/>
                      <a:r>
                        <a:rPr lang="en-NZ" sz="1800" kern="1200" dirty="0" smtClean="0">
                          <a:effectLst/>
                        </a:rPr>
                        <a:t>Tertiary</a:t>
                      </a:r>
                      <a:r>
                        <a:rPr lang="en-NZ" sz="1800" kern="1200" baseline="0" dirty="0" smtClean="0">
                          <a:effectLst/>
                        </a:rPr>
                        <a:t> s</a:t>
                      </a:r>
                      <a:r>
                        <a:rPr lang="en-NZ" sz="1800" kern="1200" dirty="0" smtClean="0">
                          <a:effectLst/>
                        </a:rPr>
                        <a:t>tudents</a:t>
                      </a:r>
                      <a:r>
                        <a:rPr lang="en-NZ" sz="1800" kern="1200" baseline="0" dirty="0" smtClean="0">
                          <a:effectLst/>
                        </a:rPr>
                        <a:t> who were</a:t>
                      </a:r>
                      <a:r>
                        <a:rPr lang="en-NZ" sz="1800" kern="1200" dirty="0" smtClean="0">
                          <a:effectLst/>
                        </a:rPr>
                        <a:t> self-funded cannot switch to sponsorship</a:t>
                      </a:r>
                      <a:r>
                        <a:rPr lang="en-NZ" sz="1800" kern="1200" baseline="0" dirty="0" smtClean="0">
                          <a:effectLst/>
                        </a:rPr>
                        <a:t> </a:t>
                      </a:r>
                      <a:r>
                        <a:rPr lang="en-NZ" sz="1800" kern="1200" dirty="0" smtClean="0">
                          <a:effectLst/>
                        </a:rPr>
                        <a:t>onshore</a:t>
                      </a:r>
                      <a:endParaRPr lang="en-NZ" sz="1800" dirty="0"/>
                    </a:p>
                  </a:txBody>
                  <a:tcPr marL="91437" marR="91437" marT="45707" marB="45707">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l"/>
                      <a:r>
                        <a:rPr lang="en-NZ" sz="1800" dirty="0" smtClean="0"/>
                        <a:t>Student funds</a:t>
                      </a:r>
                    </a:p>
                    <a:p>
                      <a:pPr algn="l"/>
                      <a:endParaRPr lang="en-NZ" sz="1800" dirty="0"/>
                    </a:p>
                  </a:txBody>
                  <a:tcPr marL="91437" marR="91437" marT="45707" marB="45707">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l"/>
                      <a:r>
                        <a:rPr lang="en-NZ" sz="1800" dirty="0" smtClean="0"/>
                        <a:t>Prevents students</a:t>
                      </a:r>
                      <a:r>
                        <a:rPr lang="en-NZ" sz="1800" baseline="0" dirty="0" smtClean="0"/>
                        <a:t> without funds from using sponsors onshore to avoid scrutiny</a:t>
                      </a:r>
                      <a:endParaRPr lang="en-NZ" sz="1800" dirty="0"/>
                    </a:p>
                  </a:txBody>
                  <a:tcPr marL="91437" marR="91437" marT="45707" marB="45707">
                    <a:lnL w="12700" cmpd="sng">
                      <a:noFill/>
                    </a:lnL>
                    <a:lnR w="12700" cmpd="sng">
                      <a:noFill/>
                    </a:lnR>
                    <a:lnT w="38100" cmpd="sng">
                      <a:noFill/>
                    </a:lnT>
                    <a:lnB w="12700" cmpd="sng">
                      <a:noFill/>
                    </a:lnB>
                    <a:lnTlToBr w="12700" cmpd="sng">
                      <a:noFill/>
                      <a:prstDash val="solid"/>
                    </a:lnTlToBr>
                    <a:lnBlToTr w="12700" cmpd="sng">
                      <a:noFill/>
                      <a:prstDash val="solid"/>
                    </a:lnBlToTr>
                  </a:tcPr>
                </a:tc>
              </a:tr>
              <a:tr h="1069431">
                <a:tc>
                  <a:txBody>
                    <a:bodyPr/>
                    <a:lstStyle/>
                    <a:p>
                      <a:pPr algn="l"/>
                      <a:r>
                        <a:rPr lang="en-NZ" sz="1800" dirty="0" smtClean="0"/>
                        <a:t>Clarify</a:t>
                      </a:r>
                      <a:r>
                        <a:rPr lang="en-NZ" sz="1800" baseline="0" dirty="0" smtClean="0"/>
                        <a:t> that an application may be declined if evidence provided is fraudulent</a:t>
                      </a:r>
                      <a:endParaRPr lang="en-NZ" sz="1800" dirty="0"/>
                    </a:p>
                  </a:txBody>
                  <a:tcPr marL="91437" marR="91437" marT="45707" marB="45707">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NZ" sz="1800" dirty="0" smtClean="0"/>
                        <a:t>Efficiency</a:t>
                      </a:r>
                      <a:r>
                        <a:rPr lang="en-NZ" sz="1800" baseline="0" dirty="0" smtClean="0"/>
                        <a:t> and transparency</a:t>
                      </a:r>
                      <a:endParaRPr lang="en-NZ" sz="1800" dirty="0"/>
                    </a:p>
                  </a:txBody>
                  <a:tcPr marL="91437" marR="91437" marT="45707" marB="45707">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lvl="0" algn="l"/>
                      <a:r>
                        <a:rPr lang="en-NZ" sz="1800" kern="1200" dirty="0" smtClean="0">
                          <a:effectLst/>
                        </a:rPr>
                        <a:t>Speeds</a:t>
                      </a:r>
                      <a:r>
                        <a:rPr lang="en-NZ" sz="1800" kern="1200" baseline="0" dirty="0" smtClean="0">
                          <a:effectLst/>
                        </a:rPr>
                        <a:t> </a:t>
                      </a:r>
                      <a:r>
                        <a:rPr lang="en-NZ" sz="1800" kern="1200" dirty="0" smtClean="0">
                          <a:effectLst/>
                        </a:rPr>
                        <a:t>up visa processing</a:t>
                      </a:r>
                      <a:r>
                        <a:rPr lang="en-NZ" sz="1800" kern="1200" baseline="0" dirty="0" smtClean="0">
                          <a:effectLst/>
                        </a:rPr>
                        <a:t> and is more transparent for the student, agent, provider</a:t>
                      </a:r>
                      <a:endParaRPr lang="en-NZ" sz="1800" dirty="0"/>
                    </a:p>
                  </a:txBody>
                  <a:tcPr marL="91437" marR="91437" marT="45707" marB="45707">
                    <a:lnL w="12700" cmpd="sng">
                      <a:noFill/>
                    </a:lnL>
                    <a:lnR w="12700" cmpd="sng">
                      <a:noFill/>
                    </a:lnR>
                    <a:lnT w="12700" cmpd="sng">
                      <a:noFill/>
                    </a:lnT>
                    <a:lnB w="12700" cmpd="sng">
                      <a:noFill/>
                    </a:lnB>
                    <a:lnTlToBr w="12700" cmpd="sng">
                      <a:noFill/>
                      <a:prstDash val="solid"/>
                    </a:lnTlToBr>
                    <a:lnBlToTr w="12700" cmpd="sng">
                      <a:noFill/>
                      <a:prstDash val="solid"/>
                    </a:lnBlToTr>
                  </a:tcPr>
                </a:tc>
              </a:tr>
              <a:tr h="1305931">
                <a:tc>
                  <a:txBody>
                    <a:bodyPr/>
                    <a:lstStyle/>
                    <a:p>
                      <a:pPr algn="l"/>
                      <a:r>
                        <a:rPr lang="en-NZ" sz="1800" dirty="0" smtClean="0"/>
                        <a:t>Declaration</a:t>
                      </a:r>
                      <a:r>
                        <a:rPr lang="en-NZ" sz="1800" baseline="0" dirty="0" smtClean="0"/>
                        <a:t> change on the student form (Nov 16)</a:t>
                      </a:r>
                      <a:endParaRPr lang="en-NZ" sz="1800" dirty="0"/>
                    </a:p>
                  </a:txBody>
                  <a:tcPr marL="91437" marR="91437" marT="45707" marB="45707">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NZ" sz="1800" baseline="0" dirty="0" smtClean="0"/>
                        <a:t>Behaviour and</a:t>
                      </a:r>
                    </a:p>
                    <a:p>
                      <a:pPr algn="l"/>
                      <a:r>
                        <a:rPr lang="en-NZ" sz="1800" baseline="0" dirty="0" smtClean="0"/>
                        <a:t>transparency</a:t>
                      </a:r>
                      <a:endParaRPr lang="en-NZ" sz="1800" dirty="0"/>
                    </a:p>
                  </a:txBody>
                  <a:tcPr marL="91437" marR="91437" marT="45707" marB="45707">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lvl="0" algn="l"/>
                      <a:r>
                        <a:rPr lang="en-NZ" sz="1800" dirty="0" smtClean="0"/>
                        <a:t>Allows</a:t>
                      </a:r>
                      <a:r>
                        <a:rPr lang="en-NZ" sz="1800" baseline="0" dirty="0" smtClean="0"/>
                        <a:t> providers to obtain the decision on, and information about, the student visa application more easily </a:t>
                      </a:r>
                      <a:endParaRPr lang="en-NZ" sz="1800" dirty="0"/>
                    </a:p>
                  </a:txBody>
                  <a:tcPr marL="91437" marR="91437" marT="45707" marB="45707">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2168756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anim calcmode="lin" valueType="num">
                                      <p:cBhvr>
                                        <p:cTn id="8" dur="1250" fill="hold"/>
                                        <p:tgtEl>
                                          <p:spTgt spid="2"/>
                                        </p:tgtEl>
                                        <p:attrNameLst>
                                          <p:attrName>ppt_x</p:attrName>
                                        </p:attrNameLst>
                                      </p:cBhvr>
                                      <p:tavLst>
                                        <p:tav tm="0">
                                          <p:val>
                                            <p:strVal val="#ppt_x"/>
                                          </p:val>
                                        </p:tav>
                                        <p:tav tm="100000">
                                          <p:val>
                                            <p:strVal val="#ppt_x"/>
                                          </p:val>
                                        </p:tav>
                                      </p:tavLst>
                                    </p:anim>
                                    <p:anim calcmode="lin" valueType="num">
                                      <p:cBhvr>
                                        <p:cTn id="9" dur="125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anim calcmode="lin" valueType="num">
                                      <p:cBhvr>
                                        <p:cTn id="13" dur="2000" fill="hold"/>
                                        <p:tgtEl>
                                          <p:spTgt spid="6"/>
                                        </p:tgtEl>
                                        <p:attrNameLst>
                                          <p:attrName>ppt_x</p:attrName>
                                        </p:attrNameLst>
                                      </p:cBhvr>
                                      <p:tavLst>
                                        <p:tav tm="0">
                                          <p:val>
                                            <p:strVal val="#ppt_x"/>
                                          </p:val>
                                        </p:tav>
                                        <p:tav tm="100000">
                                          <p:val>
                                            <p:strVal val="#ppt_x"/>
                                          </p:val>
                                        </p:tav>
                                      </p:tavLst>
                                    </p:anim>
                                    <p:anim calcmode="lin" valueType="num">
                                      <p:cBhvr>
                                        <p:cTn id="14" dur="2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NZ" sz="3200" dirty="0"/>
              <a:t>Policy Changes </a:t>
            </a:r>
            <a:br>
              <a:rPr lang="en-NZ" sz="3200" dirty="0"/>
            </a:br>
            <a:r>
              <a:rPr lang="en-NZ" sz="3200" dirty="0"/>
              <a:t>(implementation 22 August 2016)</a:t>
            </a:r>
          </a:p>
        </p:txBody>
      </p:sp>
      <p:graphicFrame>
        <p:nvGraphicFramePr>
          <p:cNvPr id="6" name="Content Placeholder 2"/>
          <p:cNvGraphicFramePr>
            <a:graphicFrameLocks/>
          </p:cNvGraphicFramePr>
          <p:nvPr>
            <p:extLst>
              <p:ext uri="{D42A27DB-BD31-4B8C-83A1-F6EECF244321}">
                <p14:modId xmlns:p14="http://schemas.microsoft.com/office/powerpoint/2010/main" val="3526350517"/>
              </p:ext>
            </p:extLst>
          </p:nvPr>
        </p:nvGraphicFramePr>
        <p:xfrm>
          <a:off x="251520" y="1916832"/>
          <a:ext cx="8715375" cy="3140131"/>
        </p:xfrm>
        <a:graphic>
          <a:graphicData uri="http://schemas.openxmlformats.org/drawingml/2006/table">
            <a:tbl>
              <a:tblPr firstRow="1" bandRow="1">
                <a:tableStyleId>{7DF18680-E054-41AD-8BC1-D1AEF772440D}</a:tableStyleId>
              </a:tblPr>
              <a:tblGrid>
                <a:gridCol w="2808312"/>
                <a:gridCol w="1584176"/>
                <a:gridCol w="4322887"/>
              </a:tblGrid>
              <a:tr h="854157">
                <a:tc>
                  <a:txBody>
                    <a:bodyPr/>
                    <a:lstStyle/>
                    <a:p>
                      <a:r>
                        <a:rPr lang="en-NZ" sz="2400" dirty="0" smtClean="0"/>
                        <a:t>Change</a:t>
                      </a:r>
                      <a:endParaRPr lang="en-NZ" sz="2400" dirty="0">
                        <a:solidFill>
                          <a:schemeClr val="bg1"/>
                        </a:solidFill>
                      </a:endParaRPr>
                    </a:p>
                  </a:txBody>
                  <a:tcPr marL="91437" marR="91437" marT="45707" marB="45707">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r>
                        <a:rPr lang="en-NZ" sz="2400" dirty="0" smtClean="0"/>
                        <a:t>Target Area</a:t>
                      </a:r>
                      <a:endParaRPr lang="en-NZ" sz="2400" dirty="0">
                        <a:solidFill>
                          <a:schemeClr val="bg1"/>
                        </a:solidFill>
                      </a:endParaRPr>
                    </a:p>
                  </a:txBody>
                  <a:tcPr marL="91437" marR="91437" marT="45707" marB="45707">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r>
                        <a:rPr lang="en-NZ" sz="2400" dirty="0" smtClean="0"/>
                        <a:t>Effect</a:t>
                      </a:r>
                      <a:endParaRPr lang="en-NZ" sz="2400" dirty="0"/>
                    </a:p>
                  </a:txBody>
                  <a:tcPr marL="91437" marR="91437" marT="45707" marB="45707">
                    <a:lnL w="12700" cmpd="sng">
                      <a:noFill/>
                    </a:lnL>
                    <a:lnR w="12700" cmpd="sng">
                      <a:noFill/>
                    </a:lnR>
                    <a:lnT w="12700" cmpd="sng">
                      <a:noFill/>
                    </a:lnT>
                    <a:lnB w="38100" cmpd="sng">
                      <a:noFill/>
                    </a:lnB>
                    <a:lnTlToBr w="12700" cmpd="sng">
                      <a:noFill/>
                      <a:prstDash val="solid"/>
                    </a:lnTlToBr>
                    <a:lnBlToTr w="12700" cmpd="sng">
                      <a:noFill/>
                      <a:prstDash val="solid"/>
                    </a:lnBlToTr>
                  </a:tcPr>
                </a:tc>
              </a:tr>
              <a:tr h="1069431">
                <a:tc>
                  <a:txBody>
                    <a:bodyPr/>
                    <a:lstStyle/>
                    <a:p>
                      <a:pPr algn="l"/>
                      <a:r>
                        <a:rPr lang="en-NZ" sz="1800" dirty="0" smtClean="0"/>
                        <a:t>Align</a:t>
                      </a:r>
                      <a:r>
                        <a:rPr lang="en-NZ" sz="1800" baseline="0" dirty="0" smtClean="0"/>
                        <a:t> guardian instructions with the new Education Code</a:t>
                      </a:r>
                      <a:endParaRPr lang="en-NZ" sz="1800" dirty="0"/>
                    </a:p>
                  </a:txBody>
                  <a:tcPr marL="91437" marR="91437" marT="45707" marB="45707">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l"/>
                      <a:r>
                        <a:rPr lang="en-NZ" sz="1800" dirty="0" smtClean="0"/>
                        <a:t>Young international students</a:t>
                      </a:r>
                      <a:endParaRPr lang="en-NZ" sz="1800" dirty="0"/>
                    </a:p>
                  </a:txBody>
                  <a:tcPr marL="91437" marR="91437" marT="45707" marB="45707">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spcAft>
                          <a:spcPts val="0"/>
                        </a:spcAft>
                      </a:pPr>
                      <a:r>
                        <a:rPr lang="en-NZ" sz="1800" kern="1200" dirty="0" smtClean="0">
                          <a:solidFill>
                            <a:schemeClr val="dk1"/>
                          </a:solidFill>
                          <a:latin typeface="+mn-lt"/>
                          <a:ea typeface="+mn-ea"/>
                          <a:cs typeface="+mn-cs"/>
                        </a:rPr>
                        <a:t>Simpler </a:t>
                      </a:r>
                      <a:r>
                        <a:rPr lang="en-NZ" sz="1800" kern="1200" dirty="0">
                          <a:solidFill>
                            <a:schemeClr val="dk1"/>
                          </a:solidFill>
                          <a:latin typeface="+mn-lt"/>
                          <a:ea typeface="+mn-ea"/>
                          <a:cs typeface="+mn-cs"/>
                        </a:rPr>
                        <a:t>rules for when a guardian is required  </a:t>
                      </a:r>
                      <a:endParaRPr lang="en-NZ" sz="1800" kern="1200" dirty="0" smtClean="0">
                        <a:solidFill>
                          <a:schemeClr val="dk1"/>
                        </a:solidFill>
                        <a:latin typeface="+mn-lt"/>
                        <a:ea typeface="+mn-ea"/>
                        <a:cs typeface="+mn-cs"/>
                      </a:endParaRPr>
                    </a:p>
                    <a:p>
                      <a:pPr>
                        <a:spcAft>
                          <a:spcPts val="0"/>
                        </a:spcAft>
                      </a:pPr>
                      <a:r>
                        <a:rPr lang="en-NZ" sz="1800" kern="1200" dirty="0" smtClean="0">
                          <a:solidFill>
                            <a:schemeClr val="dk1"/>
                          </a:solidFill>
                          <a:latin typeface="+mn-lt"/>
                          <a:ea typeface="+mn-ea"/>
                          <a:cs typeface="+mn-cs"/>
                        </a:rPr>
                        <a:t>(</a:t>
                      </a:r>
                      <a:r>
                        <a:rPr lang="en-NZ" sz="1800" kern="1200" dirty="0">
                          <a:solidFill>
                            <a:schemeClr val="dk1"/>
                          </a:solidFill>
                          <a:latin typeface="+mn-lt"/>
                          <a:ea typeface="+mn-ea"/>
                          <a:cs typeface="+mn-cs"/>
                        </a:rPr>
                        <a:t>under 10 instead of current setting of 13 and under or school years 1-8</a:t>
                      </a:r>
                      <a:r>
                        <a:rPr lang="en-NZ" sz="1800" kern="1200" dirty="0" smtClean="0">
                          <a:solidFill>
                            <a:schemeClr val="dk1"/>
                          </a:solidFill>
                          <a:latin typeface="+mn-lt"/>
                          <a:ea typeface="+mn-ea"/>
                          <a:cs typeface="+mn-cs"/>
                        </a:rPr>
                        <a:t>)</a:t>
                      </a:r>
                      <a:endParaRPr lang="en-NZ" sz="1800" kern="1200" dirty="0">
                        <a:solidFill>
                          <a:schemeClr val="dk1"/>
                        </a:solidFill>
                        <a:latin typeface="+mn-lt"/>
                        <a:ea typeface="+mn-ea"/>
                        <a:cs typeface="+mn-cs"/>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tcPr>
                </a:tc>
              </a:tr>
              <a:tr h="1069431">
                <a:tc>
                  <a:txBody>
                    <a:bodyPr/>
                    <a:lstStyle/>
                    <a:p>
                      <a:pPr algn="l"/>
                      <a:r>
                        <a:rPr lang="en-NZ" sz="1800" dirty="0" smtClean="0"/>
                        <a:t>Change the</a:t>
                      </a:r>
                      <a:r>
                        <a:rPr lang="en-NZ" sz="1800" baseline="0" dirty="0" smtClean="0"/>
                        <a:t> duration of visas for guardian visa holders</a:t>
                      </a:r>
                      <a:endParaRPr lang="en-NZ" sz="1800" dirty="0"/>
                    </a:p>
                  </a:txBody>
                  <a:tcPr marL="91437" marR="91437" marT="45707" marB="45707">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NZ" sz="1800" dirty="0" smtClean="0"/>
                        <a:t>Young international</a:t>
                      </a:r>
                      <a:r>
                        <a:rPr lang="en-NZ" sz="1800" baseline="0" dirty="0" smtClean="0"/>
                        <a:t> students</a:t>
                      </a:r>
                      <a:endParaRPr lang="en-NZ" sz="1800" dirty="0"/>
                    </a:p>
                  </a:txBody>
                  <a:tcPr marL="91437" marR="91437" marT="45707" marB="45707">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lvl="0" algn="l"/>
                      <a:r>
                        <a:rPr lang="en-NZ" sz="1800" dirty="0" smtClean="0"/>
                        <a:t>Allows a guardian to have a visa for the same</a:t>
                      </a:r>
                      <a:r>
                        <a:rPr lang="en-NZ" sz="1800" baseline="0" dirty="0" smtClean="0"/>
                        <a:t> duration as their dependent’s student visa </a:t>
                      </a:r>
                    </a:p>
                    <a:p>
                      <a:pPr lvl="0" algn="l"/>
                      <a:r>
                        <a:rPr lang="en-NZ" sz="1800" baseline="0" dirty="0" smtClean="0"/>
                        <a:t>(rather than the current limit of 12 months)</a:t>
                      </a:r>
                      <a:endParaRPr lang="en-NZ" sz="1800" dirty="0"/>
                    </a:p>
                  </a:txBody>
                  <a:tcPr marL="91437" marR="91437" marT="45707" marB="45707">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60438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anim calcmode="lin" valueType="num">
                                      <p:cBhvr>
                                        <p:cTn id="8" dur="1250" fill="hold"/>
                                        <p:tgtEl>
                                          <p:spTgt spid="2"/>
                                        </p:tgtEl>
                                        <p:attrNameLst>
                                          <p:attrName>ppt_x</p:attrName>
                                        </p:attrNameLst>
                                      </p:cBhvr>
                                      <p:tavLst>
                                        <p:tav tm="0">
                                          <p:val>
                                            <p:strVal val="#ppt_x"/>
                                          </p:val>
                                        </p:tav>
                                        <p:tav tm="100000">
                                          <p:val>
                                            <p:strVal val="#ppt_x"/>
                                          </p:val>
                                        </p:tav>
                                      </p:tavLst>
                                    </p:anim>
                                    <p:anim calcmode="lin" valueType="num">
                                      <p:cBhvr>
                                        <p:cTn id="9" dur="125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anim calcmode="lin" valueType="num">
                                      <p:cBhvr>
                                        <p:cTn id="13" dur="2000" fill="hold"/>
                                        <p:tgtEl>
                                          <p:spTgt spid="6"/>
                                        </p:tgtEl>
                                        <p:attrNameLst>
                                          <p:attrName>ppt_x</p:attrName>
                                        </p:attrNameLst>
                                      </p:cBhvr>
                                      <p:tavLst>
                                        <p:tav tm="0">
                                          <p:val>
                                            <p:strVal val="#ppt_x"/>
                                          </p:val>
                                        </p:tav>
                                        <p:tav tm="100000">
                                          <p:val>
                                            <p:strVal val="#ppt_x"/>
                                          </p:val>
                                        </p:tav>
                                      </p:tavLst>
                                    </p:anim>
                                    <p:anim calcmode="lin" valueType="num">
                                      <p:cBhvr>
                                        <p:cTn id="14" dur="2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NZ" sz="3200" dirty="0" smtClean="0"/>
              <a:t>Policy </a:t>
            </a:r>
            <a:r>
              <a:rPr lang="en-NZ" sz="3200" dirty="0"/>
              <a:t>C</a:t>
            </a:r>
            <a:r>
              <a:rPr lang="en-NZ" sz="3200" dirty="0" smtClean="0"/>
              <a:t>hanges </a:t>
            </a:r>
            <a:r>
              <a:rPr lang="en-NZ" dirty="0" smtClean="0"/>
              <a:t/>
            </a:r>
            <a:br>
              <a:rPr lang="en-NZ" dirty="0" smtClean="0"/>
            </a:br>
            <a:r>
              <a:rPr lang="en-NZ" sz="2400" dirty="0" smtClean="0"/>
              <a:t>(being worked on</a:t>
            </a:r>
            <a:r>
              <a:rPr lang="en-NZ" sz="2400" dirty="0"/>
              <a:t> </a:t>
            </a:r>
            <a:r>
              <a:rPr lang="en-NZ" sz="2400" dirty="0" smtClean="0"/>
              <a:t>but pending approval)</a:t>
            </a:r>
            <a:endParaRPr lang="en-NZ" sz="3600" dirty="0"/>
          </a:p>
        </p:txBody>
      </p:sp>
      <p:sp>
        <p:nvSpPr>
          <p:cNvPr id="4" name="Content Placeholder 3"/>
          <p:cNvSpPr>
            <a:spLocks noGrp="1"/>
          </p:cNvSpPr>
          <p:nvPr>
            <p:ph sz="half" idx="1"/>
          </p:nvPr>
        </p:nvSpPr>
        <p:spPr>
          <a:xfrm>
            <a:off x="395536" y="1484784"/>
            <a:ext cx="8424936" cy="4641379"/>
          </a:xfrm>
        </p:spPr>
        <p:txBody>
          <a:bodyPr>
            <a:normAutofit lnSpcReduction="10000"/>
          </a:bodyPr>
          <a:lstStyle/>
          <a:p>
            <a:pPr marL="0" indent="0">
              <a:buNone/>
            </a:pPr>
            <a:r>
              <a:rPr lang="en-NZ" sz="2400" dirty="0" smtClean="0"/>
              <a:t>Further sponsorship changes</a:t>
            </a:r>
          </a:p>
          <a:p>
            <a:pPr marL="0" indent="0">
              <a:buNone/>
            </a:pPr>
            <a:r>
              <a:rPr lang="en-NZ" sz="2000" dirty="0" smtClean="0">
                <a:solidFill>
                  <a:srgbClr val="0070C0"/>
                </a:solidFill>
              </a:rPr>
              <a:t>To reduce false sponsorships and improve the welfare of students we are looking at being more specific about who can sponsor a student</a:t>
            </a:r>
          </a:p>
          <a:p>
            <a:pPr marL="0" indent="0">
              <a:buNone/>
            </a:pPr>
            <a:endParaRPr lang="en-NZ" sz="2400" dirty="0" smtClean="0">
              <a:solidFill>
                <a:srgbClr val="0070C0"/>
              </a:solidFill>
            </a:endParaRPr>
          </a:p>
          <a:p>
            <a:pPr marL="0" indent="0">
              <a:buNone/>
            </a:pPr>
            <a:r>
              <a:rPr lang="en-NZ" sz="2400" dirty="0"/>
              <a:t>Offers of Place </a:t>
            </a:r>
          </a:p>
          <a:p>
            <a:pPr marL="0" indent="0">
              <a:buNone/>
            </a:pPr>
            <a:r>
              <a:rPr lang="en-NZ" sz="2000" dirty="0" smtClean="0">
                <a:solidFill>
                  <a:srgbClr val="0070C0"/>
                </a:solidFill>
              </a:rPr>
              <a:t>To reduce the number of agents offshore who aren’t declaring their involvement in applications, </a:t>
            </a:r>
            <a:r>
              <a:rPr lang="en-NZ" sz="2000" dirty="0">
                <a:solidFill>
                  <a:srgbClr val="0070C0"/>
                </a:solidFill>
              </a:rPr>
              <a:t>we</a:t>
            </a:r>
            <a:r>
              <a:rPr lang="en-NZ" sz="2000" dirty="0" smtClean="0">
                <a:solidFill>
                  <a:srgbClr val="0070C0"/>
                </a:solidFill>
              </a:rPr>
              <a:t> are considering requiring the agent to be noted on the Offer of Place</a:t>
            </a:r>
          </a:p>
          <a:p>
            <a:pPr marL="0" indent="0">
              <a:buNone/>
            </a:pPr>
            <a:endParaRPr lang="en-NZ" sz="2400" dirty="0" smtClean="0">
              <a:solidFill>
                <a:srgbClr val="0070C0"/>
              </a:solidFill>
            </a:endParaRPr>
          </a:p>
          <a:p>
            <a:pPr marL="0" indent="0">
              <a:buNone/>
            </a:pPr>
            <a:r>
              <a:rPr lang="en-NZ" sz="2400" dirty="0"/>
              <a:t>Work rights </a:t>
            </a:r>
          </a:p>
          <a:p>
            <a:pPr marL="0" indent="0">
              <a:buNone/>
            </a:pPr>
            <a:r>
              <a:rPr lang="en-NZ" sz="2000" dirty="0" smtClean="0">
                <a:solidFill>
                  <a:srgbClr val="0070C0"/>
                </a:solidFill>
              </a:rPr>
              <a:t>We are considering changing summer vacation work rights to “end of course” work rights. The current </a:t>
            </a:r>
            <a:r>
              <a:rPr lang="en-NZ" sz="2000" i="1" dirty="0" smtClean="0">
                <a:solidFill>
                  <a:srgbClr val="0070C0"/>
                </a:solidFill>
              </a:rPr>
              <a:t>summer vacation </a:t>
            </a:r>
            <a:r>
              <a:rPr lang="en-NZ" sz="2000" dirty="0" smtClean="0">
                <a:solidFill>
                  <a:srgbClr val="0070C0"/>
                </a:solidFill>
              </a:rPr>
              <a:t>is causing confusion for students and employers</a:t>
            </a:r>
          </a:p>
          <a:p>
            <a:pPr marL="0" indent="0">
              <a:buNone/>
            </a:pPr>
            <a:endParaRPr lang="en-NZ" sz="2400" dirty="0" smtClean="0">
              <a:solidFill>
                <a:srgbClr val="0070C0"/>
              </a:solidFill>
            </a:endParaRPr>
          </a:p>
          <a:p>
            <a:pPr marL="0" indent="0">
              <a:buNone/>
            </a:pPr>
            <a:endParaRPr lang="en-NZ" sz="2400" dirty="0">
              <a:solidFill>
                <a:srgbClr val="0070C0"/>
              </a:solidFill>
            </a:endParaRPr>
          </a:p>
          <a:p>
            <a:pPr marL="0" indent="0">
              <a:buNone/>
            </a:pPr>
            <a:endParaRPr lang="en-NZ" dirty="0">
              <a:solidFill>
                <a:srgbClr val="0070C0"/>
              </a:solidFill>
            </a:endParaRPr>
          </a:p>
        </p:txBody>
      </p:sp>
    </p:spTree>
    <p:extLst>
      <p:ext uri="{BB962C8B-B14F-4D97-AF65-F5344CB8AC3E}">
        <p14:creationId xmlns:p14="http://schemas.microsoft.com/office/powerpoint/2010/main" val="1125429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anim calcmode="lin" valueType="num">
                                      <p:cBhvr>
                                        <p:cTn id="8" dur="1250" fill="hold"/>
                                        <p:tgtEl>
                                          <p:spTgt spid="3"/>
                                        </p:tgtEl>
                                        <p:attrNameLst>
                                          <p:attrName>ppt_x</p:attrName>
                                        </p:attrNameLst>
                                      </p:cBhvr>
                                      <p:tavLst>
                                        <p:tav tm="0">
                                          <p:val>
                                            <p:strVal val="#ppt_x"/>
                                          </p:val>
                                        </p:tav>
                                        <p:tav tm="100000">
                                          <p:val>
                                            <p:strVal val="#ppt_x"/>
                                          </p:val>
                                        </p:tav>
                                      </p:tavLst>
                                    </p:anim>
                                    <p:anim calcmode="lin" valueType="num">
                                      <p:cBhvr>
                                        <p:cTn id="9" dur="125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250"/>
                                        <p:tgtEl>
                                          <p:spTgt spid="4">
                                            <p:txEl>
                                              <p:pRg st="0" end="0"/>
                                            </p:txEl>
                                          </p:spTgt>
                                        </p:tgtEl>
                                      </p:cBhvr>
                                    </p:animEffect>
                                  </p:childTnLst>
                                </p:cTn>
                              </p:par>
                              <p:par>
                                <p:cTn id="15" presetID="10" presetClass="entr" presetSubtype="0" fill="hold" nodeType="withEffect">
                                  <p:stCondLst>
                                    <p:cond delay="200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125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250"/>
                                        <p:tgtEl>
                                          <p:spTgt spid="4">
                                            <p:txEl>
                                              <p:pRg st="3" end="3"/>
                                            </p:txEl>
                                          </p:spTgt>
                                        </p:tgtEl>
                                      </p:cBhvr>
                                    </p:animEffect>
                                  </p:childTnLst>
                                </p:cTn>
                              </p:par>
                              <p:par>
                                <p:cTn id="23" presetID="10" presetClass="entr" presetSubtype="0" fill="hold" nodeType="withEffect">
                                  <p:stCondLst>
                                    <p:cond delay="2000"/>
                                  </p:stCondLst>
                                  <p:childTnLst>
                                    <p:set>
                                      <p:cBhvr>
                                        <p:cTn id="24" dur="1" fill="hold">
                                          <p:stCondLst>
                                            <p:cond delay="0"/>
                                          </p:stCondLst>
                                        </p:cTn>
                                        <p:tgtEl>
                                          <p:spTgt spid="4">
                                            <p:txEl>
                                              <p:pRg st="4" end="4"/>
                                            </p:txEl>
                                          </p:spTgt>
                                        </p:tgtEl>
                                        <p:attrNameLst>
                                          <p:attrName>style.visibility</p:attrName>
                                        </p:attrNameLst>
                                      </p:cBhvr>
                                      <p:to>
                                        <p:strVal val="visible"/>
                                      </p:to>
                                    </p:set>
                                    <p:animEffect transition="in" filter="fade">
                                      <p:cBhvr>
                                        <p:cTn id="25" dur="1250"/>
                                        <p:tgtEl>
                                          <p:spTgt spid="4">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4">
                                            <p:txEl>
                                              <p:pRg st="6" end="6"/>
                                            </p:txEl>
                                          </p:spTgt>
                                        </p:tgtEl>
                                        <p:attrNameLst>
                                          <p:attrName>style.visibility</p:attrName>
                                        </p:attrNameLst>
                                      </p:cBhvr>
                                      <p:to>
                                        <p:strVal val="visible"/>
                                      </p:to>
                                    </p:set>
                                    <p:animEffect transition="in" filter="fade">
                                      <p:cBhvr>
                                        <p:cTn id="30" dur="1250"/>
                                        <p:tgtEl>
                                          <p:spTgt spid="4">
                                            <p:txEl>
                                              <p:pRg st="6" end="6"/>
                                            </p:txEl>
                                          </p:spTgt>
                                        </p:tgtEl>
                                      </p:cBhvr>
                                    </p:animEffect>
                                  </p:childTnLst>
                                </p:cTn>
                              </p:par>
                              <p:par>
                                <p:cTn id="31" presetID="10" presetClass="entr" presetSubtype="0" fill="hold" nodeType="withEffect">
                                  <p:stCondLst>
                                    <p:cond delay="2000"/>
                                  </p:stCondLst>
                                  <p:childTnLst>
                                    <p:set>
                                      <p:cBhvr>
                                        <p:cTn id="32" dur="1" fill="hold">
                                          <p:stCondLst>
                                            <p:cond delay="0"/>
                                          </p:stCondLst>
                                        </p:cTn>
                                        <p:tgtEl>
                                          <p:spTgt spid="4">
                                            <p:txEl>
                                              <p:pRg st="7" end="7"/>
                                            </p:txEl>
                                          </p:spTgt>
                                        </p:tgtEl>
                                        <p:attrNameLst>
                                          <p:attrName>style.visibility</p:attrName>
                                        </p:attrNameLst>
                                      </p:cBhvr>
                                      <p:to>
                                        <p:strVal val="visible"/>
                                      </p:to>
                                    </p:set>
                                    <p:animEffect transition="in" filter="fade">
                                      <p:cBhvr>
                                        <p:cTn id="33" dur="125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188640"/>
            <a:ext cx="8229600" cy="1143000"/>
          </a:xfrm>
        </p:spPr>
        <p:txBody>
          <a:bodyPr>
            <a:normAutofit/>
          </a:bodyPr>
          <a:lstStyle/>
          <a:p>
            <a:r>
              <a:rPr lang="en-NZ" sz="3200" dirty="0" smtClean="0"/>
              <a:t>Policy </a:t>
            </a:r>
            <a:r>
              <a:rPr lang="en-NZ" sz="3200" dirty="0"/>
              <a:t>C</a:t>
            </a:r>
            <a:r>
              <a:rPr lang="en-NZ" sz="3200" dirty="0" smtClean="0"/>
              <a:t>hanges </a:t>
            </a:r>
            <a:r>
              <a:rPr lang="en-NZ" dirty="0" smtClean="0"/>
              <a:t/>
            </a:r>
            <a:br>
              <a:rPr lang="en-NZ" dirty="0" smtClean="0"/>
            </a:br>
            <a:r>
              <a:rPr lang="en-NZ" sz="2400" dirty="0" smtClean="0"/>
              <a:t>(being worked on but pending approval)</a:t>
            </a:r>
            <a:endParaRPr lang="en-NZ" sz="3600" dirty="0"/>
          </a:p>
        </p:txBody>
      </p:sp>
      <p:sp>
        <p:nvSpPr>
          <p:cNvPr id="4" name="Content Placeholder 3"/>
          <p:cNvSpPr>
            <a:spLocks noGrp="1"/>
          </p:cNvSpPr>
          <p:nvPr>
            <p:ph sz="half" idx="1"/>
          </p:nvPr>
        </p:nvSpPr>
        <p:spPr>
          <a:xfrm>
            <a:off x="395536" y="1268760"/>
            <a:ext cx="8424936" cy="4785395"/>
          </a:xfrm>
        </p:spPr>
        <p:txBody>
          <a:bodyPr>
            <a:noAutofit/>
          </a:bodyPr>
          <a:lstStyle/>
          <a:p>
            <a:pPr marL="0" indent="0">
              <a:buNone/>
            </a:pPr>
            <a:r>
              <a:rPr lang="en-NZ" sz="2000" dirty="0"/>
              <a:t>Visa expiry</a:t>
            </a:r>
          </a:p>
          <a:p>
            <a:pPr marL="0" indent="0">
              <a:buNone/>
            </a:pPr>
            <a:r>
              <a:rPr lang="en-NZ" sz="1800" dirty="0">
                <a:solidFill>
                  <a:srgbClr val="0070C0"/>
                </a:solidFill>
              </a:rPr>
              <a:t>We are considering changing </a:t>
            </a:r>
            <a:r>
              <a:rPr lang="en-NZ" sz="1800" dirty="0" smtClean="0">
                <a:solidFill>
                  <a:srgbClr val="0070C0"/>
                </a:solidFill>
              </a:rPr>
              <a:t>expiry </a:t>
            </a:r>
            <a:r>
              <a:rPr lang="en-NZ" sz="1800" dirty="0">
                <a:solidFill>
                  <a:srgbClr val="0070C0"/>
                </a:solidFill>
              </a:rPr>
              <a:t>dates to better align with the end of the student’s </a:t>
            </a:r>
            <a:r>
              <a:rPr lang="en-NZ" sz="1800" dirty="0" smtClean="0">
                <a:solidFill>
                  <a:srgbClr val="0070C0"/>
                </a:solidFill>
              </a:rPr>
              <a:t>course</a:t>
            </a:r>
          </a:p>
          <a:p>
            <a:pPr marL="0" indent="0">
              <a:buNone/>
            </a:pPr>
            <a:endParaRPr lang="en-NZ" sz="2000" dirty="0" smtClean="0">
              <a:solidFill>
                <a:srgbClr val="0070C0"/>
              </a:solidFill>
            </a:endParaRPr>
          </a:p>
          <a:p>
            <a:pPr marL="0" indent="0">
              <a:buNone/>
            </a:pPr>
            <a:r>
              <a:rPr lang="en-NZ" sz="2000" dirty="0"/>
              <a:t>Definition of full time </a:t>
            </a:r>
            <a:r>
              <a:rPr lang="en-NZ" sz="2000" dirty="0" smtClean="0"/>
              <a:t>study</a:t>
            </a:r>
          </a:p>
          <a:p>
            <a:pPr marL="0" indent="0">
              <a:buNone/>
            </a:pPr>
            <a:r>
              <a:rPr lang="en-NZ" sz="1800" dirty="0">
                <a:solidFill>
                  <a:srgbClr val="0070C0"/>
                </a:solidFill>
              </a:rPr>
              <a:t>T</a:t>
            </a:r>
            <a:r>
              <a:rPr lang="en-NZ" sz="1800" dirty="0" smtClean="0">
                <a:solidFill>
                  <a:srgbClr val="0070C0"/>
                </a:solidFill>
              </a:rPr>
              <a:t>he </a:t>
            </a:r>
            <a:r>
              <a:rPr lang="en-NZ" sz="1800" dirty="0">
                <a:solidFill>
                  <a:srgbClr val="0070C0"/>
                </a:solidFill>
              </a:rPr>
              <a:t>current definition is </a:t>
            </a:r>
            <a:r>
              <a:rPr lang="en-NZ" sz="1800" dirty="0" smtClean="0">
                <a:solidFill>
                  <a:srgbClr val="0070C0"/>
                </a:solidFill>
              </a:rPr>
              <a:t>out of date but Immigration cannot solve this alone</a:t>
            </a:r>
          </a:p>
          <a:p>
            <a:pPr marL="0" indent="0">
              <a:buNone/>
            </a:pPr>
            <a:endParaRPr lang="en-NZ" sz="2000" dirty="0">
              <a:solidFill>
                <a:srgbClr val="0070C0"/>
              </a:solidFill>
            </a:endParaRPr>
          </a:p>
          <a:p>
            <a:pPr marL="0" lvl="0" indent="0">
              <a:buNone/>
            </a:pPr>
            <a:r>
              <a:rPr lang="en-NZ" sz="2000" dirty="0"/>
              <a:t>Study Abroad work </a:t>
            </a:r>
            <a:r>
              <a:rPr lang="en-NZ" sz="2000" dirty="0" smtClean="0"/>
              <a:t>rights</a:t>
            </a:r>
          </a:p>
          <a:p>
            <a:pPr marL="0" lvl="0" indent="0">
              <a:buNone/>
            </a:pPr>
            <a:r>
              <a:rPr lang="en-NZ" sz="1800" dirty="0" smtClean="0">
                <a:solidFill>
                  <a:srgbClr val="0070C0"/>
                </a:solidFill>
              </a:rPr>
              <a:t>Currently Study Abroad students are almost the only students who cannot work part time </a:t>
            </a:r>
          </a:p>
          <a:p>
            <a:pPr marL="0" lvl="0" indent="0">
              <a:buNone/>
            </a:pPr>
            <a:endParaRPr lang="en-NZ" sz="2000" dirty="0" smtClean="0"/>
          </a:p>
          <a:p>
            <a:pPr marL="0" lvl="0" indent="0">
              <a:buNone/>
            </a:pPr>
            <a:r>
              <a:rPr lang="en-NZ" sz="2000" dirty="0" smtClean="0"/>
              <a:t>Provider </a:t>
            </a:r>
            <a:r>
              <a:rPr lang="en-NZ" sz="2000" dirty="0"/>
              <a:t>Obligations</a:t>
            </a:r>
          </a:p>
          <a:p>
            <a:pPr marL="0" lvl="0" indent="0">
              <a:buNone/>
            </a:pPr>
            <a:r>
              <a:rPr lang="en-NZ" sz="1800" dirty="0">
                <a:solidFill>
                  <a:srgbClr val="0070C0"/>
                </a:solidFill>
              </a:rPr>
              <a:t>We are considering developing  a set of obligations for providers.  </a:t>
            </a:r>
            <a:r>
              <a:rPr lang="en-NZ" sz="1800" dirty="0" smtClean="0">
                <a:solidFill>
                  <a:srgbClr val="0070C0"/>
                </a:solidFill>
              </a:rPr>
              <a:t>Breaches may result </a:t>
            </a:r>
            <a:r>
              <a:rPr lang="en-NZ" sz="1800" dirty="0">
                <a:solidFill>
                  <a:srgbClr val="0070C0"/>
                </a:solidFill>
              </a:rPr>
              <a:t>in a warning, visa suspension (temporary or permanent) or </a:t>
            </a:r>
            <a:r>
              <a:rPr lang="en-NZ" sz="1800" dirty="0" smtClean="0">
                <a:solidFill>
                  <a:srgbClr val="0070C0"/>
                </a:solidFill>
              </a:rPr>
              <a:t>prosecution</a:t>
            </a:r>
            <a:endParaRPr lang="en-NZ" sz="1800" dirty="0">
              <a:solidFill>
                <a:srgbClr val="0070C0"/>
              </a:solidFill>
            </a:endParaRPr>
          </a:p>
          <a:p>
            <a:pPr marL="0" indent="0">
              <a:buNone/>
            </a:pPr>
            <a:endParaRPr lang="en-NZ" sz="2400" dirty="0">
              <a:solidFill>
                <a:srgbClr val="0070C0"/>
              </a:solidFill>
            </a:endParaRPr>
          </a:p>
        </p:txBody>
      </p:sp>
    </p:spTree>
    <p:extLst>
      <p:ext uri="{BB962C8B-B14F-4D97-AF65-F5344CB8AC3E}">
        <p14:creationId xmlns:p14="http://schemas.microsoft.com/office/powerpoint/2010/main" val="357630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anim calcmode="lin" valueType="num">
                                      <p:cBhvr>
                                        <p:cTn id="8" dur="1250" fill="hold"/>
                                        <p:tgtEl>
                                          <p:spTgt spid="3"/>
                                        </p:tgtEl>
                                        <p:attrNameLst>
                                          <p:attrName>ppt_x</p:attrName>
                                        </p:attrNameLst>
                                      </p:cBhvr>
                                      <p:tavLst>
                                        <p:tav tm="0">
                                          <p:val>
                                            <p:strVal val="#ppt_x"/>
                                          </p:val>
                                        </p:tav>
                                        <p:tav tm="100000">
                                          <p:val>
                                            <p:strVal val="#ppt_x"/>
                                          </p:val>
                                        </p:tav>
                                      </p:tavLst>
                                    </p:anim>
                                    <p:anim calcmode="lin" valueType="num">
                                      <p:cBhvr>
                                        <p:cTn id="9" dur="125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250"/>
                                        <p:tgtEl>
                                          <p:spTgt spid="4">
                                            <p:txEl>
                                              <p:pRg st="0" end="0"/>
                                            </p:txEl>
                                          </p:spTgt>
                                        </p:tgtEl>
                                      </p:cBhvr>
                                    </p:animEffect>
                                  </p:childTnLst>
                                </p:cTn>
                              </p:par>
                              <p:par>
                                <p:cTn id="15" presetID="10" presetClass="entr" presetSubtype="0" fill="hold" nodeType="withEffect">
                                  <p:stCondLst>
                                    <p:cond delay="200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125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250"/>
                                        <p:tgtEl>
                                          <p:spTgt spid="4">
                                            <p:txEl>
                                              <p:pRg st="3" end="3"/>
                                            </p:txEl>
                                          </p:spTgt>
                                        </p:tgtEl>
                                      </p:cBhvr>
                                    </p:animEffect>
                                  </p:childTnLst>
                                </p:cTn>
                              </p:par>
                              <p:par>
                                <p:cTn id="23" presetID="10" presetClass="entr" presetSubtype="0" fill="hold" nodeType="withEffect">
                                  <p:stCondLst>
                                    <p:cond delay="2000"/>
                                  </p:stCondLst>
                                  <p:childTnLst>
                                    <p:set>
                                      <p:cBhvr>
                                        <p:cTn id="24" dur="1" fill="hold">
                                          <p:stCondLst>
                                            <p:cond delay="0"/>
                                          </p:stCondLst>
                                        </p:cTn>
                                        <p:tgtEl>
                                          <p:spTgt spid="4">
                                            <p:txEl>
                                              <p:pRg st="4" end="4"/>
                                            </p:txEl>
                                          </p:spTgt>
                                        </p:tgtEl>
                                        <p:attrNameLst>
                                          <p:attrName>style.visibility</p:attrName>
                                        </p:attrNameLst>
                                      </p:cBhvr>
                                      <p:to>
                                        <p:strVal val="visible"/>
                                      </p:to>
                                    </p:set>
                                    <p:animEffect transition="in" filter="fade">
                                      <p:cBhvr>
                                        <p:cTn id="25" dur="1250"/>
                                        <p:tgtEl>
                                          <p:spTgt spid="4">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4">
                                            <p:txEl>
                                              <p:pRg st="6" end="6"/>
                                            </p:txEl>
                                          </p:spTgt>
                                        </p:tgtEl>
                                        <p:attrNameLst>
                                          <p:attrName>style.visibility</p:attrName>
                                        </p:attrNameLst>
                                      </p:cBhvr>
                                      <p:to>
                                        <p:strVal val="visible"/>
                                      </p:to>
                                    </p:set>
                                    <p:animEffect transition="in" filter="fade">
                                      <p:cBhvr>
                                        <p:cTn id="30" dur="1250"/>
                                        <p:tgtEl>
                                          <p:spTgt spid="4">
                                            <p:txEl>
                                              <p:pRg st="6" end="6"/>
                                            </p:txEl>
                                          </p:spTgt>
                                        </p:tgtEl>
                                      </p:cBhvr>
                                    </p:animEffect>
                                  </p:childTnLst>
                                </p:cTn>
                              </p:par>
                              <p:par>
                                <p:cTn id="31" presetID="10" presetClass="entr" presetSubtype="0" fill="hold" nodeType="withEffect">
                                  <p:stCondLst>
                                    <p:cond delay="2000"/>
                                  </p:stCondLst>
                                  <p:childTnLst>
                                    <p:set>
                                      <p:cBhvr>
                                        <p:cTn id="32" dur="1" fill="hold">
                                          <p:stCondLst>
                                            <p:cond delay="0"/>
                                          </p:stCondLst>
                                        </p:cTn>
                                        <p:tgtEl>
                                          <p:spTgt spid="4">
                                            <p:txEl>
                                              <p:pRg st="7" end="7"/>
                                            </p:txEl>
                                          </p:spTgt>
                                        </p:tgtEl>
                                        <p:attrNameLst>
                                          <p:attrName>style.visibility</p:attrName>
                                        </p:attrNameLst>
                                      </p:cBhvr>
                                      <p:to>
                                        <p:strVal val="visible"/>
                                      </p:to>
                                    </p:set>
                                    <p:animEffect transition="in" filter="fade">
                                      <p:cBhvr>
                                        <p:cTn id="33" dur="1250"/>
                                        <p:tgtEl>
                                          <p:spTgt spid="4">
                                            <p:txEl>
                                              <p:pRg st="7" end="7"/>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
                                            <p:txEl>
                                              <p:pRg st="9" end="9"/>
                                            </p:txEl>
                                          </p:spTgt>
                                        </p:tgtEl>
                                        <p:attrNameLst>
                                          <p:attrName>style.visibility</p:attrName>
                                        </p:attrNameLst>
                                      </p:cBhvr>
                                      <p:to>
                                        <p:strVal val="visible"/>
                                      </p:to>
                                    </p:set>
                                    <p:animEffect transition="in" filter="fade">
                                      <p:cBhvr>
                                        <p:cTn id="38" dur="1250"/>
                                        <p:tgtEl>
                                          <p:spTgt spid="4">
                                            <p:txEl>
                                              <p:pRg st="9" end="9"/>
                                            </p:txEl>
                                          </p:spTgt>
                                        </p:tgtEl>
                                      </p:cBhvr>
                                    </p:animEffect>
                                  </p:childTnLst>
                                </p:cTn>
                              </p:par>
                              <p:par>
                                <p:cTn id="39" presetID="10" presetClass="entr" presetSubtype="0" fill="hold" nodeType="withEffect">
                                  <p:stCondLst>
                                    <p:cond delay="2000"/>
                                  </p:stCondLst>
                                  <p:childTnLst>
                                    <p:set>
                                      <p:cBhvr>
                                        <p:cTn id="40" dur="1" fill="hold">
                                          <p:stCondLst>
                                            <p:cond delay="0"/>
                                          </p:stCondLst>
                                        </p:cTn>
                                        <p:tgtEl>
                                          <p:spTgt spid="4">
                                            <p:txEl>
                                              <p:pRg st="10" end="10"/>
                                            </p:txEl>
                                          </p:spTgt>
                                        </p:tgtEl>
                                        <p:attrNameLst>
                                          <p:attrName>style.visibility</p:attrName>
                                        </p:attrNameLst>
                                      </p:cBhvr>
                                      <p:to>
                                        <p:strVal val="visible"/>
                                      </p:to>
                                    </p:set>
                                    <p:animEffect transition="in" filter="fade">
                                      <p:cBhvr>
                                        <p:cTn id="41" dur="125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7.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g8600986cf9d4ea89778b493af454d63 xmlns="a068449e-65ee-4451-8dc9-32a3bd1ec357">
      <Terms xmlns="http://schemas.microsoft.com/office/infopath/2007/PartnerControls"/>
    </g8600986cf9d4ea89778b493af454d63>
    <ad6dba507fbc4fd3b014c09dd5fc86e8 xmlns="a068449e-65ee-4451-8dc9-32a3bd1ec357">
      <Terms xmlns="http://schemas.microsoft.com/office/infopath/2007/PartnerControls"/>
    </ad6dba507fbc4fd3b014c09dd5fc86e8>
    <TaxCatchAll xmlns="a068449e-65ee-4451-8dc9-32a3bd1ec357">
      <Value>167</Value>
      <Value>214</Value>
      <Value>268</Value>
      <Value>289</Value>
      <Value>7</Value>
    </TaxCatchAll>
    <ef49baad5e484f9f8aed832fa590a178 xmlns="a068449e-65ee-4451-8dc9-32a3bd1ec357">
      <Terms xmlns="http://schemas.microsoft.com/office/infopath/2007/PartnerControls"/>
    </ef49baad5e484f9f8aed832fa590a178>
    <d7af982e400f482187269421307f3b6f xmlns="a068449e-65ee-4451-8dc9-32a3bd1ec357">
      <Terms xmlns="http://schemas.microsoft.com/office/infopath/2007/PartnerControls">
        <TermInfo xmlns="http://schemas.microsoft.com/office/infopath/2007/PartnerControls">
          <TermName xmlns="http://schemas.microsoft.com/office/infopath/2007/PartnerControls">Immigration New Zealand</TermName>
          <TermId xmlns="http://schemas.microsoft.com/office/infopath/2007/PartnerControls">a5494c8a-cf8f-47be-8a99-b2ad6639a9f8</TermId>
        </TermInfo>
      </Terms>
    </d7af982e400f482187269421307f3b6f>
    <g50322b26d564f05a9c66a524a045680 xmlns="a068449e-65ee-4451-8dc9-32a3bd1ec357">
      <Terms xmlns="http://schemas.microsoft.com/office/infopath/2007/PartnerControls">
        <TermInfo xmlns="http://schemas.microsoft.com/office/infopath/2007/PartnerControls">
          <TermName xmlns="http://schemas.microsoft.com/office/infopath/2007/PartnerControls">MBIE</TermName>
          <TermId xmlns="http://schemas.microsoft.com/office/infopath/2007/PartnerControls">891a73b2-255c-4299-97c0-3dc8e67bb644</TermId>
        </TermInfo>
      </Terms>
    </g50322b26d564f05a9c66a524a045680>
    <bae495699a804ac5b07a8be31e75aad8 xmlns="a068449e-65ee-4451-8dc9-32a3bd1ec357">
      <Terms xmlns="http://schemas.microsoft.com/office/infopath/2007/PartnerControls">
        <TermInfo xmlns="http://schemas.microsoft.com/office/infopath/2007/PartnerControls">
          <TermName xmlns="http://schemas.microsoft.com/office/infopath/2007/PartnerControls">Visa Services</TermName>
          <TermId xmlns="http://schemas.microsoft.com/office/infopath/2007/PartnerControls">e152b050-aa14-4959-af9d-3e71f4331738</TermId>
        </TermInfo>
      </Terms>
    </bae495699a804ac5b07a8be31e75aad8>
    <pb7332f13bb94cd89ec2cad81f3b8644 xmlns="a068449e-65ee-4451-8dc9-32a3bd1ec357">
      <Terms xmlns="http://schemas.microsoft.com/office/infopath/2007/PartnerControls">
        <TermInfo xmlns="http://schemas.microsoft.com/office/infopath/2007/PartnerControls">
          <TermName xmlns="http://schemas.microsoft.com/office/infopath/2007/PartnerControls">Document</TermName>
          <TermId xmlns="http://schemas.microsoft.com/office/infopath/2007/PartnerControls">b24b8314-c132-410d-993d-9eebb59a309e</TermId>
        </TermInfo>
      </Terms>
    </pb7332f13bb94cd89ec2cad81f3b8644>
    <ff6690a50d384ca386e5070f56377ec3 xmlns="a068449e-65ee-4451-8dc9-32a3bd1ec357">
      <Terms xmlns="http://schemas.microsoft.com/office/infopath/2007/PartnerControls">
        <TermInfo xmlns="http://schemas.microsoft.com/office/infopath/2007/PartnerControls">
          <TermName xmlns="http://schemas.microsoft.com/office/infopath/2007/PartnerControls">Presentation</TermName>
          <TermId xmlns="http://schemas.microsoft.com/office/infopath/2007/PartnerControls">c35642f2-6c5f-4edc-bfac-e61e12914bfe</TermId>
        </TermInfo>
      </Terms>
    </ff6690a50d384ca386e5070f56377ec3>
    <i2cd1c351fb845a3aabe77a442a8af64 xmlns="a068449e-65ee-4451-8dc9-32a3bd1ec357">
      <Terms xmlns="http://schemas.microsoft.com/office/infopath/2007/PartnerControls"/>
    </i2cd1c351fb845a3aabe77a442a8af64>
    <pa8beeeab9404e098bddc5ef0611786c xmlns="a068449e-65ee-4451-8dc9-32a3bd1ec357">
      <Terms xmlns="http://schemas.microsoft.com/office/infopath/2007/PartnerControls"/>
    </pa8beeeab9404e098bddc5ef0611786c>
    <RoutingRuleDescription xmlns="http://schemas.microsoft.com/sharepoint/v3">Powerpoint presentation with an overview of Vision 2015</RoutingRuleDescription>
    <PublishingExpirationDate xmlns="http://schemas.microsoft.com/sharepoint/v3" xsi:nil="true"/>
    <kf107b1e414e41c8b43c56e02b6d2eb7 xmlns="a068449e-65ee-4451-8dc9-32a3bd1ec357">
      <Terms xmlns="http://schemas.microsoft.com/office/infopath/2007/PartnerControls"/>
    </kf107b1e414e41c8b43c56e02b6d2eb7>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MBIE Document" ma:contentTypeID="0x0101003C9D201A96D4F2458175C1E01CC9A5040078E8AC84B3DD154A889BF309188E0C1E" ma:contentTypeVersion="17" ma:contentTypeDescription="" ma:contentTypeScope="" ma:versionID="1c8cd7cf1be9ca6ec9a5a046a7b8246d">
  <xsd:schema xmlns:xsd="http://www.w3.org/2001/XMLSchema" xmlns:xs="http://www.w3.org/2001/XMLSchema" xmlns:p="http://schemas.microsoft.com/office/2006/metadata/properties" xmlns:ns1="http://schemas.microsoft.com/sharepoint/v3" xmlns:ns2="a068449e-65ee-4451-8dc9-32a3bd1ec357" targetNamespace="http://schemas.microsoft.com/office/2006/metadata/properties" ma:root="true" ma:fieldsID="25a91f33503c6156791efde840c04096" ns1:_="" ns2:_="">
    <xsd:import namespace="http://schemas.microsoft.com/sharepoint/v3"/>
    <xsd:import namespace="a068449e-65ee-4451-8dc9-32a3bd1ec357"/>
    <xsd:element name="properties">
      <xsd:complexType>
        <xsd:sequence>
          <xsd:element name="documentManagement">
            <xsd:complexType>
              <xsd:all>
                <xsd:element ref="ns1:RoutingRuleDescription"/>
                <xsd:element ref="ns2:ff6690a50d384ca386e5070f56377ec3" minOccurs="0"/>
                <xsd:element ref="ns2:d7af982e400f482187269421307f3b6f" minOccurs="0"/>
                <xsd:element ref="ns2:bae495699a804ac5b07a8be31e75aad8" minOccurs="0"/>
                <xsd:element ref="ns2:i2cd1c351fb845a3aabe77a442a8af64" minOccurs="0"/>
                <xsd:element ref="ns2:ad6dba507fbc4fd3b014c09dd5fc86e8" minOccurs="0"/>
                <xsd:element ref="ns2:pb7332f13bb94cd89ec2cad81f3b8644" minOccurs="0"/>
                <xsd:element ref="ns2:g8600986cf9d4ea89778b493af454d63" minOccurs="0"/>
                <xsd:element ref="ns2:TaxCatchAll" minOccurs="0"/>
                <xsd:element ref="ns2:g50322b26d564f05a9c66a524a045680" minOccurs="0"/>
                <xsd:element ref="ns2:TaxCatchAllLabel" minOccurs="0"/>
                <xsd:element ref="ns1:PublishingStartDate" minOccurs="0"/>
                <xsd:element ref="ns1:PublishingExpirationDate" minOccurs="0"/>
                <xsd:element ref="ns2:kf107b1e414e41c8b43c56e02b6d2eb7" minOccurs="0"/>
                <xsd:element ref="ns2:pa8beeeab9404e098bddc5ef0611786c" minOccurs="0"/>
                <xsd:element ref="ns2:ef49baad5e484f9f8aed832fa590a178"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RoutingRuleDescription" ma:index="2" ma:displayName="Description" ma:internalName="RoutingRuleDescription">
      <xsd:simpleType>
        <xsd:restriction base="dms:Text">
          <xsd:maxLength value="255"/>
        </xsd:restriction>
      </xsd:simpleType>
    </xsd:element>
    <xsd:element name="PublishingStartDate" ma:index="27"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28"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068449e-65ee-4451-8dc9-32a3bd1ec357" elementFormDefault="qualified">
    <xsd:import namespace="http://schemas.microsoft.com/office/2006/documentManagement/types"/>
    <xsd:import namespace="http://schemas.microsoft.com/office/infopath/2007/PartnerControls"/>
    <xsd:element name="ff6690a50d384ca386e5070f56377ec3" ma:index="11" ma:taxonomy="true" ma:internalName="ff6690a50d384ca386e5070f56377ec3" ma:taxonomyFieldName="Document_x0020_Category" ma:displayName="Document Category" ma:readOnly="false" ma:default="" ma:fieldId="{ff6690a5-0d38-4ca3-86e5-070f56377ec3}" ma:taxonomyMulti="true" ma:sspId="1531cb89-fdc1-498b-b6b8-d8329ac0e46c" ma:termSetId="43d5836b-a5de-44f8-b956-d9b20d54cc23" ma:anchorId="00000000-0000-0000-0000-000000000000" ma:open="false" ma:isKeyword="false">
      <xsd:complexType>
        <xsd:sequence>
          <xsd:element ref="pc:Terms" minOccurs="0" maxOccurs="1"/>
        </xsd:sequence>
      </xsd:complexType>
    </xsd:element>
    <xsd:element name="d7af982e400f482187269421307f3b6f" ma:index="13" nillable="true" ma:taxonomy="true" ma:internalName="d7af982e400f482187269421307f3b6f" ma:taxonomyFieldName="BusinessGroup" ma:displayName="Business Group" ma:default="" ma:fieldId="{d7af982e-400f-4821-8726-9421307f3b6f}" ma:taxonomyMulti="true" ma:sspId="1531cb89-fdc1-498b-b6b8-d8329ac0e46c" ma:termSetId="26cea743-700d-4356-a435-7d6117760144" ma:anchorId="00000000-0000-0000-0000-000000000000" ma:open="false" ma:isKeyword="false">
      <xsd:complexType>
        <xsd:sequence>
          <xsd:element ref="pc:Terms" minOccurs="0" maxOccurs="1"/>
        </xsd:sequence>
      </xsd:complexType>
    </xsd:element>
    <xsd:element name="bae495699a804ac5b07a8be31e75aad8" ma:index="15" ma:taxonomy="true" ma:internalName="bae495699a804ac5b07a8be31e75aad8" ma:taxonomyFieldName="Branch" ma:displayName="Branch" ma:readOnly="false" ma:default="" ma:fieldId="{bae49569-9a80-4ac5-b07a-8be31e75aad8}" ma:taxonomyMulti="true" ma:sspId="1531cb89-fdc1-498b-b6b8-d8329ac0e46c" ma:termSetId="a1e04489-cb5f-4987-b4c2-1d6651cf4c67" ma:anchorId="00000000-0000-0000-0000-000000000000" ma:open="false" ma:isKeyword="false">
      <xsd:complexType>
        <xsd:sequence>
          <xsd:element ref="pc:Terms" minOccurs="0" maxOccurs="1"/>
        </xsd:sequence>
      </xsd:complexType>
    </xsd:element>
    <xsd:element name="i2cd1c351fb845a3aabe77a442a8af64" ma:index="17" nillable="true" ma:taxonomy="true" ma:internalName="i2cd1c351fb845a3aabe77a442a8af64" ma:taxonomyFieldName="How_x0020_do_x0020_I_x0020_category" ma:displayName="How do I category" ma:default="" ma:fieldId="{22cd1c35-1fb8-45a3-aabe-77a442a8af64}" ma:taxonomyMulti="true" ma:sspId="1531cb89-fdc1-498b-b6b8-d8329ac0e46c" ma:termSetId="fd1e6330-8e90-4f05-ab85-8f873f05df55" ma:anchorId="00000000-0000-0000-0000-000000000000" ma:open="false" ma:isKeyword="false">
      <xsd:complexType>
        <xsd:sequence>
          <xsd:element ref="pc:Terms" minOccurs="0" maxOccurs="1"/>
        </xsd:sequence>
      </xsd:complexType>
    </xsd:element>
    <xsd:element name="ad6dba507fbc4fd3b014c09dd5fc86e8" ma:index="19" nillable="true" ma:taxonomy="true" ma:internalName="ad6dba507fbc4fd3b014c09dd5fc86e8" ma:taxonomyFieldName="About_x0020_category" ma:displayName="About category" ma:readOnly="false" ma:default="" ma:fieldId="{ad6dba50-7fbc-4fd3-b014-c09dd5fc86e8}" ma:taxonomyMulti="true" ma:sspId="1531cb89-fdc1-498b-b6b8-d8329ac0e46c" ma:termSetId="1cc338ca-b593-4e9d-af26-d957b4e45a2f" ma:anchorId="00000000-0000-0000-0000-000000000000" ma:open="false" ma:isKeyword="false">
      <xsd:complexType>
        <xsd:sequence>
          <xsd:element ref="pc:Terms" minOccurs="0" maxOccurs="1"/>
        </xsd:sequence>
      </xsd:complexType>
    </xsd:element>
    <xsd:element name="pb7332f13bb94cd89ec2cad81f3b8644" ma:index="20" nillable="true" ma:taxonomy="true" ma:internalName="pb7332f13bb94cd89ec2cad81f3b8644" ma:taxonomyFieldName="MBIECategory" ma:displayName="MBIE Category" ma:readOnly="false" ma:default="" ma:fieldId="{9b7332f1-3bb9-4cd8-9ec2-cad81f3b8644}" ma:taxonomyMulti="true" ma:sspId="1531cb89-fdc1-498b-b6b8-d8329ac0e46c" ma:termSetId="374b63a5-9586-4701-ada7-b8badc096b00" ma:anchorId="00000000-0000-0000-0000-000000000000" ma:open="false" ma:isKeyword="false">
      <xsd:complexType>
        <xsd:sequence>
          <xsd:element ref="pc:Terms" minOccurs="0" maxOccurs="1"/>
        </xsd:sequence>
      </xsd:complexType>
    </xsd:element>
    <xsd:element name="g8600986cf9d4ea89778b493af454d63" ma:index="21" nillable="true" ma:taxonomy="true" ma:internalName="g8600986cf9d4ea89778b493af454d63" ma:taxonomyFieldName="MBIETags" ma:displayName="MBIE Tag" ma:default="" ma:fieldId="{08600986-cf9d-4ea8-9778-b493af454d63}" ma:taxonomyMulti="true" ma:sspId="1531cb89-fdc1-498b-b6b8-d8329ac0e46c" ma:termSetId="513ae6a6-cb76-4a9c-bff3-1e5dd37514f6" ma:anchorId="00000000-0000-0000-0000-000000000000" ma:open="false" ma:isKeyword="false">
      <xsd:complexType>
        <xsd:sequence>
          <xsd:element ref="pc:Terms" minOccurs="0" maxOccurs="1"/>
        </xsd:sequence>
      </xsd:complexType>
    </xsd:element>
    <xsd:element name="TaxCatchAll" ma:index="22" nillable="true" ma:displayName="Taxonomy Catch All Column" ma:hidden="true" ma:list="{897c6e4f-4628-4748-a94d-bb4d3ea25c94}" ma:internalName="TaxCatchAll" ma:showField="CatchAllData" ma:web="a068449e-65ee-4451-8dc9-32a3bd1ec357">
      <xsd:complexType>
        <xsd:complexContent>
          <xsd:extension base="dms:MultiChoiceLookup">
            <xsd:sequence>
              <xsd:element name="Value" type="dms:Lookup" maxOccurs="unbounded" minOccurs="0" nillable="true"/>
            </xsd:sequence>
          </xsd:extension>
        </xsd:complexContent>
      </xsd:complexType>
    </xsd:element>
    <xsd:element name="g50322b26d564f05a9c66a524a045680" ma:index="24" nillable="true" ma:taxonomy="true" ma:internalName="g50322b26d564f05a9c66a524a045680" ma:taxonomyFieldName="Agency" ma:displayName="Agency" ma:default="7;#MBIE|891a73b2-255c-4299-97c0-3dc8e67bb644" ma:fieldId="{050322b2-6d56-4f05-a9c6-6a524a045680}" ma:sspId="1531cb89-fdc1-498b-b6b8-d8329ac0e46c" ma:termSetId="8baf7922-63ac-4231-a256-78633b2de4b7" ma:anchorId="00000000-0000-0000-0000-000000000000" ma:open="false" ma:isKeyword="false">
      <xsd:complexType>
        <xsd:sequence>
          <xsd:element ref="pc:Terms" minOccurs="0" maxOccurs="1"/>
        </xsd:sequence>
      </xsd:complexType>
    </xsd:element>
    <xsd:element name="TaxCatchAllLabel" ma:index="25" nillable="true" ma:displayName="Taxonomy Catch All Column1" ma:hidden="true" ma:list="{897c6e4f-4628-4748-a94d-bb4d3ea25c94}" ma:internalName="TaxCatchAllLabel" ma:readOnly="true" ma:showField="CatchAllDataLabel" ma:web="a068449e-65ee-4451-8dc9-32a3bd1ec357">
      <xsd:complexType>
        <xsd:complexContent>
          <xsd:extension base="dms:MultiChoiceLookup">
            <xsd:sequence>
              <xsd:element name="Value" type="dms:Lookup" maxOccurs="unbounded" minOccurs="0" nillable="true"/>
            </xsd:sequence>
          </xsd:extension>
        </xsd:complexContent>
      </xsd:complexType>
    </xsd:element>
    <xsd:element name="kf107b1e414e41c8b43c56e02b6d2eb7" ma:index="29" nillable="true" ma:taxonomy="true" ma:internalName="kf107b1e414e41c8b43c56e02b6d2eb7" ma:taxonomyFieldName="How_x0020_do_x0020_I_x0020_task" ma:displayName="How do I task" ma:default="" ma:fieldId="{4f107b1e-414e-41c8-b43c-56e02b6d2eb7}" ma:taxonomyMulti="true" ma:sspId="1531cb89-fdc1-498b-b6b8-d8329ac0e46c" ma:termSetId="ce07ed77-6f59-4f9e-8720-958663ef61d2" ma:anchorId="00000000-0000-0000-0000-000000000000" ma:open="false" ma:isKeyword="false">
      <xsd:complexType>
        <xsd:sequence>
          <xsd:element ref="pc:Terms" minOccurs="0" maxOccurs="1"/>
        </xsd:sequence>
      </xsd:complexType>
    </xsd:element>
    <xsd:element name="pa8beeeab9404e098bddc5ef0611786c" ma:index="31" nillable="true" ma:taxonomy="true" ma:internalName="pa8beeeab9404e098bddc5ef0611786c" ma:taxonomyFieldName="How_x0020_do_x0020_I_x0020_topic1" ma:displayName="How do I topic (new)" ma:default="" ma:fieldId="{9a8beeea-b940-4e09-8bdd-c5ef0611786c}" ma:taxonomyMulti="true" ma:sspId="1531cb89-fdc1-498b-b6b8-d8329ac0e46c" ma:termSetId="d4161892-9b8b-4088-88e1-f632c9da0707" ma:anchorId="00000000-0000-0000-0000-000000000000" ma:open="false" ma:isKeyword="false">
      <xsd:complexType>
        <xsd:sequence>
          <xsd:element ref="pc:Terms" minOccurs="0" maxOccurs="1"/>
        </xsd:sequence>
      </xsd:complexType>
    </xsd:element>
    <xsd:element name="ef49baad5e484f9f8aed832fa590a178" ma:index="33" nillable="true" ma:taxonomy="true" ma:internalName="ef49baad5e484f9f8aed832fa590a178" ma:taxonomyFieldName="How_x0020_do_x0020_I_x0020_type" ma:displayName="How do I type" ma:default="" ma:fieldId="{ef49baad-5e48-4f9f-8aed-832fa590a178}" ma:taxonomyMulti="true" ma:sspId="1531cb89-fdc1-498b-b6b8-d8329ac0e46c" ma:termSetId="5a054b7d-968f-4510-9f6f-6d4b6045eb75"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3" ma:displayName="Content Type"/>
        <xsd:element ref="dc:title"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615CE4-5FAC-42FA-AF78-646E486F1EF7}">
  <ds:schemaRefs>
    <ds:schemaRef ds:uri="a068449e-65ee-4451-8dc9-32a3bd1ec357"/>
    <ds:schemaRef ds:uri="http://purl.org/dc/terms/"/>
    <ds:schemaRef ds:uri="http://schemas.openxmlformats.org/package/2006/metadata/core-properties"/>
    <ds:schemaRef ds:uri="http://purl.org/dc/dcmitype/"/>
    <ds:schemaRef ds:uri="http://purl.org/dc/elements/1.1/"/>
    <ds:schemaRef ds:uri="http://schemas.microsoft.com/office/infopath/2007/PartnerControls"/>
    <ds:schemaRef ds:uri="http://schemas.microsoft.com/office/2006/documentManagement/types"/>
    <ds:schemaRef ds:uri="http://schemas.microsoft.com/sharepoint/v3"/>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CAFE68A2-6DB3-48AA-84CF-CF0BB920CC79}">
  <ds:schemaRefs>
    <ds:schemaRef ds:uri="http://schemas.microsoft.com/sharepoint/v3/contenttype/forms"/>
  </ds:schemaRefs>
</ds:datastoreItem>
</file>

<file path=customXml/itemProps3.xml><?xml version="1.0" encoding="utf-8"?>
<ds:datastoreItem xmlns:ds="http://schemas.openxmlformats.org/officeDocument/2006/customXml" ds:itemID="{49EDB8BE-07A8-462D-A3F6-6939B577AF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068449e-65ee-4451-8dc9-32a3bd1ec3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14895</TotalTime>
  <Words>3608</Words>
  <Application>Microsoft Office PowerPoint</Application>
  <PresentationFormat>On-screen Show (4:3)</PresentationFormat>
  <Paragraphs>346</Paragraphs>
  <Slides>18</Slides>
  <Notes>18</Notes>
  <HiddenSlides>0</HiddenSlides>
  <MMClips>0</MMClips>
  <ScaleCrop>false</ScaleCrop>
  <HeadingPairs>
    <vt:vector size="4" baseType="variant">
      <vt:variant>
        <vt:lpstr>Theme</vt:lpstr>
      </vt:variant>
      <vt:variant>
        <vt:i4>7</vt:i4>
      </vt:variant>
      <vt:variant>
        <vt:lpstr>Slide Titles</vt:lpstr>
      </vt:variant>
      <vt:variant>
        <vt:i4>18</vt:i4>
      </vt:variant>
    </vt:vector>
  </HeadingPairs>
  <TitlesOfParts>
    <vt:vector size="25" baseType="lpstr">
      <vt:lpstr>Custom Design</vt:lpstr>
      <vt:lpstr>Adjacency</vt:lpstr>
      <vt:lpstr>1_Custom Design</vt:lpstr>
      <vt:lpstr>2_Custom Design</vt:lpstr>
      <vt:lpstr>3_Custom Design</vt:lpstr>
      <vt:lpstr>4_Custom Design</vt:lpstr>
      <vt:lpstr>2_Adjacency</vt:lpstr>
      <vt:lpstr>    ISANA PD Days Immigration Policies, Products and Support Dunedin, Palmerston North, Auckland  Katy Aldcroft Immigration Manager – Education Sector Relationships</vt:lpstr>
      <vt:lpstr>PowerPoint Presentation</vt:lpstr>
      <vt:lpstr>Approval rates Offshore, fee paying and scholarship applications </vt:lpstr>
      <vt:lpstr>Immigration Online Update</vt:lpstr>
      <vt:lpstr> Policy Developments  (some are imminent, and some are still being worked on)  </vt:lpstr>
      <vt:lpstr>Policy Changes </vt:lpstr>
      <vt:lpstr>Policy Changes  (implementation 22 August 2016)</vt:lpstr>
      <vt:lpstr>Policy Changes  (being worked on but pending approval)</vt:lpstr>
      <vt:lpstr>Policy Changes  (being worked on but pending approval)</vt:lpstr>
      <vt:lpstr>Visa Products </vt:lpstr>
      <vt:lpstr>Pathway Student Visa</vt:lpstr>
      <vt:lpstr>Pathway Student Visas  Progress update</vt:lpstr>
      <vt:lpstr>Education Industry Partnership (replacing the IPP)</vt:lpstr>
      <vt:lpstr>Priority Student Processing (PSP)</vt:lpstr>
      <vt:lpstr>Support for Education Providers</vt:lpstr>
      <vt:lpstr>Industry Engagement and Support</vt:lpstr>
      <vt:lpstr>Industry Engagement and Support</vt:lpstr>
      <vt:lpstr>PowerPoint Presentation</vt:lpstr>
    </vt:vector>
  </TitlesOfParts>
  <Company>Ministry of Economic Development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Vision 2015 Update - July</dc:title>
  <dc:creator>Celia Coombes</dc:creator>
  <cp:lastModifiedBy>Katy Aldcroft</cp:lastModifiedBy>
  <cp:revision>415</cp:revision>
  <cp:lastPrinted>2015-07-13T00:10:31Z</cp:lastPrinted>
  <dcterms:created xsi:type="dcterms:W3CDTF">2014-07-03T02:58:44Z</dcterms:created>
  <dcterms:modified xsi:type="dcterms:W3CDTF">2016-08-31T04:18:08Z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0x0101003C9D201A96D4F2458175C1E01CC9A5040078E8AC84B3DD154A889BF309188E0C1E</vt:lpwstr>
  </property>
  <property fmtid="{D5CDD505-2E9C-101B-9397-08002B2CF9AE}" pid="3" name="MBIECategory">
    <vt:lpwstr>167;#Document|b24b8314-c132-410d-993d-9eebb59a309e</vt:lpwstr>
  </property>
  <property fmtid="{D5CDD505-2E9C-101B-9397-08002B2CF9AE}" pid="4" name="How do I type">
    <vt:lpwstr/>
  </property>
  <property fmtid="{D5CDD505-2E9C-101B-9397-08002B2CF9AE}" pid="5" name="Agency">
    <vt:lpwstr>7;#MBIE|891a73b2-255c-4299-97c0-3dc8e67bb644</vt:lpwstr>
  </property>
  <property fmtid="{D5CDD505-2E9C-101B-9397-08002B2CF9AE}" pid="6" name="BusinessGroup">
    <vt:lpwstr>214;#Immigration New Zealand|a5494c8a-cf8f-47be-8a99-b2ad6639a9f8</vt:lpwstr>
  </property>
  <property fmtid="{D5CDD505-2E9C-101B-9397-08002B2CF9AE}" pid="7" name="Branch">
    <vt:lpwstr>289;#Visa Services|e152b050-aa14-4959-af9d-3e71f4331738</vt:lpwstr>
  </property>
  <property fmtid="{D5CDD505-2E9C-101B-9397-08002B2CF9AE}" pid="8" name="Document Category">
    <vt:lpwstr>268;#Presentation|c35642f2-6c5f-4edc-bfac-e61e12914bfe</vt:lpwstr>
  </property>
  <property fmtid="{D5CDD505-2E9C-101B-9397-08002B2CF9AE}" pid="9" name="About category">
    <vt:lpwstr/>
  </property>
  <property fmtid="{D5CDD505-2E9C-101B-9397-08002B2CF9AE}" pid="10" name="How do I task">
    <vt:lpwstr/>
  </property>
  <property fmtid="{D5CDD505-2E9C-101B-9397-08002B2CF9AE}" pid="11" name="MBIE tag">
    <vt:lpwstr/>
  </property>
  <property fmtid="{D5CDD505-2E9C-101B-9397-08002B2CF9AE}" pid="12" name="gc7fef98643a4394a4bfac064b91f316">
    <vt:lpwstr/>
  </property>
  <property fmtid="{D5CDD505-2E9C-101B-9397-08002B2CF9AE}" pid="13" name="How do I topic1">
    <vt:lpwstr/>
  </property>
  <property fmtid="{D5CDD505-2E9C-101B-9397-08002B2CF9AE}" pid="14" name="How do I category">
    <vt:lpwstr/>
  </property>
  <property fmtid="{D5CDD505-2E9C-101B-9397-08002B2CF9AE}" pid="15" name="MBIETags">
    <vt:lpwstr/>
  </property>
</Properties>
</file>