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75" r:id="rId3"/>
    <p:sldId id="276" r:id="rId4"/>
    <p:sldId id="277" r:id="rId5"/>
    <p:sldId id="278" r:id="rId6"/>
    <p:sldId id="280" r:id="rId7"/>
    <p:sldId id="264" r:id="rId8"/>
    <p:sldId id="282" r:id="rId9"/>
    <p:sldId id="258" r:id="rId10"/>
    <p:sldId id="270" r:id="rId11"/>
    <p:sldId id="271" r:id="rId12"/>
    <p:sldId id="272" r:id="rId13"/>
    <p:sldId id="274" r:id="rId14"/>
    <p:sldId id="263" r:id="rId15"/>
    <p:sldId id="265" r:id="rId16"/>
    <p:sldId id="279" r:id="rId17"/>
    <p:sldId id="261" r:id="rId18"/>
    <p:sldId id="281" r:id="rId19"/>
    <p:sldId id="262" r:id="rId20"/>
    <p:sldId id="266" r:id="rId21"/>
    <p:sldId id="26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94" y="1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4F1C96-EAF6-4540-A2B2-C7F6279FF8A5}" type="doc">
      <dgm:prSet loTypeId="urn:microsoft.com/office/officeart/2005/8/layout/hList1" loCatId="list" qsTypeId="urn:microsoft.com/office/officeart/2005/8/quickstyle/simple1#19" qsCatId="simple" csTypeId="urn:microsoft.com/office/officeart/2005/8/colors/accent1_2#14" csCatId="accent1"/>
      <dgm:spPr/>
      <dgm:t>
        <a:bodyPr/>
        <a:lstStyle/>
        <a:p>
          <a:endParaRPr lang="en-AU"/>
        </a:p>
      </dgm:t>
    </dgm:pt>
    <dgm:pt modelId="{842CA9BF-532C-45EF-B03B-A90A7AB84FFC}">
      <dgm:prSet custT="1"/>
      <dgm:spPr/>
      <dgm:t>
        <a:bodyPr/>
        <a:lstStyle/>
        <a:p>
          <a:pPr rtl="0"/>
          <a:r>
            <a:rPr lang="en-US" sz="2800" dirty="0" smtClean="0"/>
            <a:t>Signs of distress are </a:t>
          </a:r>
          <a:r>
            <a:rPr lang="en-US" sz="2800" b="1" dirty="0" smtClean="0"/>
            <a:t>disrupting</a:t>
          </a:r>
          <a:r>
            <a:rPr lang="en-US" sz="2800" dirty="0" smtClean="0"/>
            <a:t> student’s progress</a:t>
          </a:r>
          <a:endParaRPr lang="en-US" sz="2800" dirty="0"/>
        </a:p>
      </dgm:t>
    </dgm:pt>
    <dgm:pt modelId="{AC038469-3EEA-49B9-9AD5-9EBC36BE0184}" type="parTrans" cxnId="{EC1E20E4-D5C1-449F-BA18-60B0E2EE721A}">
      <dgm:prSet/>
      <dgm:spPr/>
      <dgm:t>
        <a:bodyPr/>
        <a:lstStyle/>
        <a:p>
          <a:endParaRPr lang="en-AU"/>
        </a:p>
      </dgm:t>
    </dgm:pt>
    <dgm:pt modelId="{6EDF0BE4-41BB-490E-A29A-C7A7D0234D74}" type="sibTrans" cxnId="{EC1E20E4-D5C1-449F-BA18-60B0E2EE721A}">
      <dgm:prSet/>
      <dgm:spPr/>
      <dgm:t>
        <a:bodyPr/>
        <a:lstStyle/>
        <a:p>
          <a:endParaRPr lang="en-AU"/>
        </a:p>
      </dgm:t>
    </dgm:pt>
    <dgm:pt modelId="{F12C3E03-AAB9-4004-A07E-277E0F10007F}">
      <dgm:prSet custT="1"/>
      <dgm:spPr/>
      <dgm:t>
        <a:bodyPr/>
        <a:lstStyle/>
        <a:p>
          <a:pPr rtl="0"/>
          <a:r>
            <a:rPr lang="en-US" sz="2800" dirty="0" smtClean="0"/>
            <a:t>Problem is more serious than you are </a:t>
          </a:r>
          <a:r>
            <a:rPr lang="en-US" sz="2800" b="1" dirty="0" smtClean="0"/>
            <a:t>comfortable</a:t>
          </a:r>
          <a:r>
            <a:rPr lang="en-US" sz="2800" dirty="0" smtClean="0"/>
            <a:t> handling</a:t>
          </a:r>
          <a:endParaRPr lang="en-US" sz="2800" dirty="0"/>
        </a:p>
      </dgm:t>
    </dgm:pt>
    <dgm:pt modelId="{5E5FBAC1-D844-48F1-B4F8-CE4C27416F24}" type="parTrans" cxnId="{83CAB3FE-05B8-4C31-A998-4D4AA9B05185}">
      <dgm:prSet/>
      <dgm:spPr/>
      <dgm:t>
        <a:bodyPr/>
        <a:lstStyle/>
        <a:p>
          <a:endParaRPr lang="en-AU"/>
        </a:p>
      </dgm:t>
    </dgm:pt>
    <dgm:pt modelId="{00BD074D-1735-472B-90FA-74964C8358E1}" type="sibTrans" cxnId="{83CAB3FE-05B8-4C31-A998-4D4AA9B05185}">
      <dgm:prSet/>
      <dgm:spPr/>
      <dgm:t>
        <a:bodyPr/>
        <a:lstStyle/>
        <a:p>
          <a:endParaRPr lang="en-AU"/>
        </a:p>
      </dgm:t>
    </dgm:pt>
    <dgm:pt modelId="{86A6B9DC-18CF-45B7-9A2A-C542A8AC3165}">
      <dgm:prSet custT="1"/>
      <dgm:spPr/>
      <dgm:t>
        <a:bodyPr/>
        <a:lstStyle/>
        <a:p>
          <a:pPr rtl="0"/>
          <a:r>
            <a:rPr lang="en-US" sz="2800" dirty="0" smtClean="0"/>
            <a:t>You are worried about student’s </a:t>
          </a:r>
          <a:r>
            <a:rPr lang="en-US" sz="2800" b="1" dirty="0" smtClean="0"/>
            <a:t>safety</a:t>
          </a:r>
          <a:endParaRPr lang="en-AU" sz="2800" dirty="0"/>
        </a:p>
      </dgm:t>
    </dgm:pt>
    <dgm:pt modelId="{EAF47D16-EB5A-448F-9D0A-1AB21A0A3BF2}" type="parTrans" cxnId="{391422FD-0D7D-416F-A08D-F4FB5CD1EEAF}">
      <dgm:prSet/>
      <dgm:spPr/>
      <dgm:t>
        <a:bodyPr/>
        <a:lstStyle/>
        <a:p>
          <a:endParaRPr lang="en-AU"/>
        </a:p>
      </dgm:t>
    </dgm:pt>
    <dgm:pt modelId="{D9FB8634-E49B-444A-8816-C94DA5E4242A}" type="sibTrans" cxnId="{391422FD-0D7D-416F-A08D-F4FB5CD1EEAF}">
      <dgm:prSet/>
      <dgm:spPr/>
      <dgm:t>
        <a:bodyPr/>
        <a:lstStyle/>
        <a:p>
          <a:endParaRPr lang="en-AU"/>
        </a:p>
      </dgm:t>
    </dgm:pt>
    <dgm:pt modelId="{C53AD53D-37A2-4572-8E99-EC2765BF0082}">
      <dgm:prSet/>
      <dgm:spPr/>
      <dgm:t>
        <a:bodyPr/>
        <a:lstStyle/>
        <a:p>
          <a:pPr rtl="0"/>
          <a:endParaRPr lang="en-AU" sz="3100" dirty="0"/>
        </a:p>
      </dgm:t>
    </dgm:pt>
    <dgm:pt modelId="{B2C2C15C-6AD2-4903-BFAF-04ECEBB7C45E}" type="parTrans" cxnId="{4C89FE1D-E9D4-498E-9DD7-A0B6A8380AF3}">
      <dgm:prSet/>
      <dgm:spPr/>
      <dgm:t>
        <a:bodyPr/>
        <a:lstStyle/>
        <a:p>
          <a:endParaRPr lang="en-AU"/>
        </a:p>
      </dgm:t>
    </dgm:pt>
    <dgm:pt modelId="{79B87BDF-FB80-426F-9960-0D16D900A619}" type="sibTrans" cxnId="{4C89FE1D-E9D4-498E-9DD7-A0B6A8380AF3}">
      <dgm:prSet/>
      <dgm:spPr/>
      <dgm:t>
        <a:bodyPr/>
        <a:lstStyle/>
        <a:p>
          <a:endParaRPr lang="en-AU"/>
        </a:p>
      </dgm:t>
    </dgm:pt>
    <dgm:pt modelId="{10DA4B91-D820-4EE6-9C9E-5B6D5AC41B30}" type="pres">
      <dgm:prSet presAssocID="{F04F1C96-EAF6-4540-A2B2-C7F6279FF8A5}" presName="Name0" presStyleCnt="0">
        <dgm:presLayoutVars>
          <dgm:dir/>
          <dgm:animLvl val="lvl"/>
          <dgm:resizeHandles val="exact"/>
        </dgm:presLayoutVars>
      </dgm:prSet>
      <dgm:spPr/>
      <dgm:t>
        <a:bodyPr/>
        <a:lstStyle/>
        <a:p>
          <a:endParaRPr lang="en-AU"/>
        </a:p>
      </dgm:t>
    </dgm:pt>
    <dgm:pt modelId="{8034607B-70DB-E749-B79B-FB2EA13ABC27}" type="pres">
      <dgm:prSet presAssocID="{842CA9BF-532C-45EF-B03B-A90A7AB84FFC}" presName="composite" presStyleCnt="0"/>
      <dgm:spPr/>
    </dgm:pt>
    <dgm:pt modelId="{20903A47-CDDE-6F49-8467-27651F510B0D}" type="pres">
      <dgm:prSet presAssocID="{842CA9BF-532C-45EF-B03B-A90A7AB84FFC}" presName="parTx" presStyleLbl="alignNode1" presStyleIdx="0" presStyleCnt="1" custLinFactNeighborY="8415">
        <dgm:presLayoutVars>
          <dgm:chMax val="0"/>
          <dgm:chPref val="0"/>
          <dgm:bulletEnabled val="1"/>
        </dgm:presLayoutVars>
      </dgm:prSet>
      <dgm:spPr/>
      <dgm:t>
        <a:bodyPr/>
        <a:lstStyle/>
        <a:p>
          <a:endParaRPr lang="en-US"/>
        </a:p>
      </dgm:t>
    </dgm:pt>
    <dgm:pt modelId="{657375C2-6CF0-4C41-926A-173D4A0A53EC}" type="pres">
      <dgm:prSet presAssocID="{842CA9BF-532C-45EF-B03B-A90A7AB84FFC}" presName="desTx" presStyleLbl="alignAccFollowNode1" presStyleIdx="0" presStyleCnt="1" custLinFactNeighborX="-333" custLinFactNeighborY="-2838">
        <dgm:presLayoutVars>
          <dgm:bulletEnabled val="1"/>
        </dgm:presLayoutVars>
      </dgm:prSet>
      <dgm:spPr/>
      <dgm:t>
        <a:bodyPr/>
        <a:lstStyle/>
        <a:p>
          <a:endParaRPr lang="en-US"/>
        </a:p>
      </dgm:t>
    </dgm:pt>
  </dgm:ptLst>
  <dgm:cxnLst>
    <dgm:cxn modelId="{F69F2BA6-B37E-3149-BDB9-E2D95ED3EFE5}" type="presOf" srcId="{86A6B9DC-18CF-45B7-9A2A-C542A8AC3165}" destId="{657375C2-6CF0-4C41-926A-173D4A0A53EC}" srcOrd="0" destOrd="1" presId="urn:microsoft.com/office/officeart/2005/8/layout/hList1"/>
    <dgm:cxn modelId="{FA9B884E-0AE1-904E-B72A-5C8B67E13648}" type="presOf" srcId="{F12C3E03-AAB9-4004-A07E-277E0F10007F}" destId="{657375C2-6CF0-4C41-926A-173D4A0A53EC}" srcOrd="0" destOrd="0" presId="urn:microsoft.com/office/officeart/2005/8/layout/hList1"/>
    <dgm:cxn modelId="{83CAB3FE-05B8-4C31-A998-4D4AA9B05185}" srcId="{842CA9BF-532C-45EF-B03B-A90A7AB84FFC}" destId="{F12C3E03-AAB9-4004-A07E-277E0F10007F}" srcOrd="0" destOrd="0" parTransId="{5E5FBAC1-D844-48F1-B4F8-CE4C27416F24}" sibTransId="{00BD074D-1735-472B-90FA-74964C8358E1}"/>
    <dgm:cxn modelId="{9FF64B11-BEC4-48D9-A379-A5FA88A7421D}" type="presOf" srcId="{F04F1C96-EAF6-4540-A2B2-C7F6279FF8A5}" destId="{10DA4B91-D820-4EE6-9C9E-5B6D5AC41B30}" srcOrd="0" destOrd="0" presId="urn:microsoft.com/office/officeart/2005/8/layout/hList1"/>
    <dgm:cxn modelId="{391422FD-0D7D-416F-A08D-F4FB5CD1EEAF}" srcId="{842CA9BF-532C-45EF-B03B-A90A7AB84FFC}" destId="{86A6B9DC-18CF-45B7-9A2A-C542A8AC3165}" srcOrd="1" destOrd="0" parTransId="{EAF47D16-EB5A-448F-9D0A-1AB21A0A3BF2}" sibTransId="{D9FB8634-E49B-444A-8816-C94DA5E4242A}"/>
    <dgm:cxn modelId="{4C89FE1D-E9D4-498E-9DD7-A0B6A8380AF3}" srcId="{842CA9BF-532C-45EF-B03B-A90A7AB84FFC}" destId="{C53AD53D-37A2-4572-8E99-EC2765BF0082}" srcOrd="2" destOrd="0" parTransId="{B2C2C15C-6AD2-4903-BFAF-04ECEBB7C45E}" sibTransId="{79B87BDF-FB80-426F-9960-0D16D900A619}"/>
    <dgm:cxn modelId="{6A1937BE-38EE-1149-A1EC-004D4DCA80A1}" type="presOf" srcId="{C53AD53D-37A2-4572-8E99-EC2765BF0082}" destId="{657375C2-6CF0-4C41-926A-173D4A0A53EC}" srcOrd="0" destOrd="2" presId="urn:microsoft.com/office/officeart/2005/8/layout/hList1"/>
    <dgm:cxn modelId="{E4D1721D-765A-BA4D-87D8-FD1C1FA3C646}" type="presOf" srcId="{842CA9BF-532C-45EF-B03B-A90A7AB84FFC}" destId="{20903A47-CDDE-6F49-8467-27651F510B0D}" srcOrd="0" destOrd="0" presId="urn:microsoft.com/office/officeart/2005/8/layout/hList1"/>
    <dgm:cxn modelId="{EC1E20E4-D5C1-449F-BA18-60B0E2EE721A}" srcId="{F04F1C96-EAF6-4540-A2B2-C7F6279FF8A5}" destId="{842CA9BF-532C-45EF-B03B-A90A7AB84FFC}" srcOrd="0" destOrd="0" parTransId="{AC038469-3EEA-49B9-9AD5-9EBC36BE0184}" sibTransId="{6EDF0BE4-41BB-490E-A29A-C7A7D0234D74}"/>
    <dgm:cxn modelId="{6A96D5F7-23D3-A441-A633-ABE080EE9303}" type="presParOf" srcId="{10DA4B91-D820-4EE6-9C9E-5B6D5AC41B30}" destId="{8034607B-70DB-E749-B79B-FB2EA13ABC27}" srcOrd="0" destOrd="0" presId="urn:microsoft.com/office/officeart/2005/8/layout/hList1"/>
    <dgm:cxn modelId="{BF7BBF91-7899-B446-8D12-F58875FF6A30}" type="presParOf" srcId="{8034607B-70DB-E749-B79B-FB2EA13ABC27}" destId="{20903A47-CDDE-6F49-8467-27651F510B0D}" srcOrd="0" destOrd="0" presId="urn:microsoft.com/office/officeart/2005/8/layout/hList1"/>
    <dgm:cxn modelId="{9DC387FB-6FD5-F349-BC8C-57532D392A5F}" type="presParOf" srcId="{8034607B-70DB-E749-B79B-FB2EA13ABC27}" destId="{657375C2-6CF0-4C41-926A-173D4A0A53E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B23228-6121-4A0F-A156-E5D8FAD5072E}" type="datetimeFigureOut">
              <a:rPr lang="en-NZ" smtClean="0"/>
              <a:t>13/09/2016</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032B7E-14BF-4410-9661-C51247D4B82E}" type="slidenum">
              <a:rPr lang="en-NZ" smtClean="0"/>
              <a:t>‹#›</a:t>
            </a:fld>
            <a:endParaRPr lang="en-NZ"/>
          </a:p>
        </p:txBody>
      </p:sp>
    </p:spTree>
    <p:extLst>
      <p:ext uri="{BB962C8B-B14F-4D97-AF65-F5344CB8AC3E}">
        <p14:creationId xmlns:p14="http://schemas.microsoft.com/office/powerpoint/2010/main" val="737538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B38509-9810-412D-AB29-9BD1266DB192}" type="slidenum">
              <a:rPr lang="en-GB" altLang="en-US"/>
              <a:pPr/>
              <a:t>10</a:t>
            </a:fld>
            <a:endParaRPr lang="en-GB" alt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r>
              <a:rPr lang="en-US" altLang="en-US" dirty="0"/>
              <a:t>This is the criteria – </a:t>
            </a:r>
            <a:r>
              <a:rPr lang="en-US" altLang="en-US" b="1" dirty="0"/>
              <a:t>how do you differentiate what is normal?</a:t>
            </a:r>
          </a:p>
          <a:p>
            <a:endParaRPr lang="en-US" altLang="en-US" dirty="0"/>
          </a:p>
          <a:p>
            <a:r>
              <a:rPr lang="en-US" altLang="en-US" b="1" dirty="0"/>
              <a:t>Ask for feedback</a:t>
            </a:r>
            <a:r>
              <a:rPr lang="en-US" altLang="en-US" dirty="0"/>
              <a:t> – especially in regards to cultural norms</a:t>
            </a:r>
          </a:p>
          <a:p>
            <a:endParaRPr lang="en-US" altLang="en-US" dirty="0"/>
          </a:p>
          <a:p>
            <a:r>
              <a:rPr lang="en-US" altLang="en-US" dirty="0"/>
              <a:t>Normal – the ability to cope - within the limit of your normal </a:t>
            </a:r>
            <a:r>
              <a:rPr lang="en-US" altLang="en-US" dirty="0" err="1"/>
              <a:t>behaviour</a:t>
            </a:r>
            <a:r>
              <a:rPr lang="en-US" altLang="en-US" dirty="0"/>
              <a:t>. How do you measure?</a:t>
            </a:r>
          </a:p>
          <a:p>
            <a:r>
              <a:rPr lang="en-US" altLang="en-US" dirty="0"/>
              <a:t>Normal - What is acceptable in a given society – culture</a:t>
            </a:r>
          </a:p>
          <a:p>
            <a:r>
              <a:rPr lang="en-US" altLang="en-US" dirty="0"/>
              <a:t>Abnormality is hard to measure</a:t>
            </a:r>
          </a:p>
          <a:p>
            <a:r>
              <a:rPr lang="en-US" altLang="en-US" b="1" dirty="0"/>
              <a:t>You need to help as an interpreter</a:t>
            </a:r>
            <a:r>
              <a:rPr lang="en-US" altLang="en-US" dirty="0"/>
              <a:t> – is this a normal phenomena in your culture?</a:t>
            </a:r>
            <a:endParaRPr lang="en-AU"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77A501-9B91-4BD6-9429-A05FC633BEC4}" type="slidenum">
              <a:rPr lang="en-GB" altLang="en-US"/>
              <a:pPr/>
              <a:t>11</a:t>
            </a:fld>
            <a:endParaRPr lang="en-GB" alt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r>
              <a:rPr lang="en-US" altLang="en-US"/>
              <a:t>For patients that pose a danger – </a:t>
            </a:r>
          </a:p>
          <a:p>
            <a:pPr>
              <a:buFontTx/>
              <a:buChar char="•"/>
            </a:pPr>
            <a:r>
              <a:rPr lang="en-US" altLang="en-US"/>
              <a:t> personal – suicidal</a:t>
            </a:r>
          </a:p>
          <a:p>
            <a:pPr>
              <a:buFontTx/>
              <a:buChar char="•"/>
            </a:pPr>
            <a:r>
              <a:rPr lang="en-US" altLang="en-US"/>
              <a:t> others – harm, kill</a:t>
            </a:r>
          </a:p>
          <a:p>
            <a:pPr>
              <a:buFontTx/>
              <a:buChar char="•"/>
            </a:pPr>
            <a:endParaRPr lang="en-US" altLang="en-US"/>
          </a:p>
          <a:p>
            <a:pPr>
              <a:buFontTx/>
              <a:buChar char="•"/>
            </a:pPr>
            <a:r>
              <a:rPr lang="en-US" altLang="en-US"/>
              <a:t>If at risk you and not able to take care of yourself – criteria to admit</a:t>
            </a:r>
          </a:p>
          <a:p>
            <a:pPr>
              <a:buFontTx/>
              <a:buChar char="•"/>
            </a:pPr>
            <a:endParaRPr lang="en-US" altLang="en-US"/>
          </a:p>
          <a:p>
            <a:r>
              <a:rPr lang="en-US" altLang="en-US" b="1"/>
              <a:t>Ask for feedback</a:t>
            </a:r>
            <a:r>
              <a:rPr lang="en-US" altLang="en-US"/>
              <a:t> make sure participants understand</a:t>
            </a:r>
          </a:p>
          <a:p>
            <a:pPr>
              <a:buFontTx/>
              <a:buChar char="•"/>
            </a:pPr>
            <a:r>
              <a:rPr lang="en-US" altLang="en-US"/>
              <a:t>What do they need to do to be committed?</a:t>
            </a:r>
          </a:p>
          <a:p>
            <a:pPr>
              <a:buFontTx/>
              <a:buChar char="•"/>
            </a:pPr>
            <a:r>
              <a:rPr lang="en-US" altLang="en-US"/>
              <a:t>If only criminal then not mental disorder – not committed</a:t>
            </a:r>
            <a:endParaRPr lang="en-AU"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AA17C0-149C-4510-BF6C-4E8616E4C1B5}" type="slidenum">
              <a:rPr lang="en-GB" altLang="en-US"/>
              <a:pPr/>
              <a:t>12</a:t>
            </a:fld>
            <a:endParaRPr lang="en-GB" alt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r>
              <a:rPr lang="en-US" altLang="en-US" b="1"/>
              <a:t>Ask for feedback</a:t>
            </a:r>
            <a:r>
              <a:rPr lang="en-US" altLang="en-US"/>
              <a:t> from participants on cultural issues</a:t>
            </a:r>
          </a:p>
          <a:p>
            <a:endParaRPr lang="en-US" altLang="en-US"/>
          </a:p>
          <a:p>
            <a:pPr>
              <a:buFontTx/>
              <a:buChar char="•"/>
            </a:pPr>
            <a:r>
              <a:rPr lang="en-US" altLang="en-US"/>
              <a:t> Your job to make professional aware of any cultural issues</a:t>
            </a:r>
          </a:p>
          <a:p>
            <a:pPr>
              <a:buFontTx/>
              <a:buChar char="•"/>
            </a:pPr>
            <a:r>
              <a:rPr lang="en-US" altLang="en-US"/>
              <a:t> Culturally acceptable </a:t>
            </a:r>
            <a:r>
              <a:rPr lang="en-US" altLang="en-US" b="1"/>
              <a:t>v</a:t>
            </a:r>
            <a:r>
              <a:rPr lang="en-US" altLang="en-US"/>
              <a:t> western culture acceptable</a:t>
            </a:r>
          </a:p>
          <a:p>
            <a:pPr>
              <a:buFontTx/>
              <a:buChar char="•"/>
            </a:pPr>
            <a:r>
              <a:rPr lang="en-US" altLang="en-US"/>
              <a:t> Sexual preferences – against most Asian beliefs</a:t>
            </a:r>
          </a:p>
          <a:p>
            <a:pPr>
              <a:buFontTx/>
              <a:buChar char="•"/>
            </a:pPr>
            <a:r>
              <a:rPr lang="en-US" altLang="en-US"/>
              <a:t> Criminal delinquent – only one part – not committable</a:t>
            </a:r>
          </a:p>
          <a:p>
            <a:pPr>
              <a:buFontTx/>
              <a:buChar char="•"/>
            </a:pPr>
            <a:r>
              <a:rPr lang="en-US" altLang="en-US"/>
              <a:t> Substance abuse – not mental disorder – not committable</a:t>
            </a:r>
          </a:p>
          <a:p>
            <a:pPr>
              <a:buFontTx/>
              <a:buChar char="•"/>
            </a:pPr>
            <a:r>
              <a:rPr lang="en-US" altLang="en-US"/>
              <a:t> Intellectual disability – mental subnormaility – not committable</a:t>
            </a:r>
          </a:p>
          <a:p>
            <a:pPr>
              <a:buFontTx/>
              <a:buChar char="•"/>
            </a:pPr>
            <a:endParaRPr lang="en-US" altLang="en-US"/>
          </a:p>
          <a:p>
            <a:pPr>
              <a:buFontTx/>
              <a:buChar char="•"/>
            </a:pPr>
            <a:r>
              <a:rPr lang="en-US" altLang="en-US"/>
              <a:t>Any questions – make sure everyone understands</a:t>
            </a:r>
          </a:p>
          <a:p>
            <a:pPr>
              <a:buFontTx/>
              <a:buChar char="•"/>
            </a:pPr>
            <a:endParaRPr lang="en-US" altLang="en-US"/>
          </a:p>
          <a:p>
            <a:endParaRPr lang="en-US" altLang="en-US" b="1"/>
          </a:p>
          <a:p>
            <a:r>
              <a:rPr lang="en-US" altLang="en-US" b="1"/>
              <a:t>LUNCH BREAK</a:t>
            </a:r>
            <a:endParaRPr lang="en-AU" altLang="en-US" b="1"/>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6F4EC1BD-BCBA-A24A-91C4-592C28269E06}" type="slidenum">
              <a:rPr lang="en-GB"/>
              <a:pPr>
                <a:defRPr/>
              </a:pPr>
              <a:t>13</a:t>
            </a:fld>
            <a:endParaRPr lang="en-GB"/>
          </a:p>
        </p:txBody>
      </p:sp>
      <p:sp>
        <p:nvSpPr>
          <p:cNvPr id="61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BFBD0E8C-8614-A546-9970-F268402B1CC1}" type="slidenum">
              <a:rPr lang="en-GB" sz="1200">
                <a:cs typeface="Arial" charset="0"/>
              </a:rPr>
              <a:pPr algn="r" eaLnBrk="1" hangingPunct="1"/>
              <a:t>13</a:t>
            </a:fld>
            <a:endParaRPr lang="en-GB" sz="1200">
              <a:cs typeface="Arial" charset="0"/>
            </a:endParaRPr>
          </a:p>
        </p:txBody>
      </p:sp>
      <p:sp>
        <p:nvSpPr>
          <p:cNvPr id="39939"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9940"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NZ" smtClean="0">
                <a:cs typeface="+mn-cs"/>
              </a:rPr>
              <a:t>Psychosocial intervention: simple emotional support (listening to their concerns and offering practical solution), counselling, problem solving skills, involving family, friends and other social contacts. CBT, psycho-education, analysis of problems.  Practical helps including visa application, transporting and introducing to other social or community resources.</a:t>
            </a:r>
          </a:p>
          <a:p>
            <a:pPr eaLnBrk="1" hangingPunct="1">
              <a:defRPr/>
            </a:pPr>
            <a:endParaRPr lang="en-NZ" smtClean="0">
              <a:cs typeface="+mn-cs"/>
            </a:endParaRPr>
          </a:p>
          <a:p>
            <a:pPr eaLnBrk="1" hangingPunct="1">
              <a:defRPr/>
            </a:pPr>
            <a:r>
              <a:rPr lang="en-NZ" smtClean="0">
                <a:cs typeface="+mn-cs"/>
              </a:rPr>
              <a:t>Disorder (a cluster of symptoms)- medication takes priority to control the qualitative nature of the problems before a person can accept and take into notice the advice he/she is given.  Before we start psycho social intervention.</a:t>
            </a:r>
            <a:endParaRPr lang="en-GB"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50302D0-6E91-4EAC-8F5A-F0069846BAE3}" type="datetimeFigureOut">
              <a:rPr lang="en-NZ" smtClean="0"/>
              <a:t>13/09/2016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3585219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50302D0-6E91-4EAC-8F5A-F0069846BAE3}" type="datetimeFigureOut">
              <a:rPr lang="en-NZ" smtClean="0"/>
              <a:t>13/09/2016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727714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50302D0-6E91-4EAC-8F5A-F0069846BAE3}" type="datetimeFigureOut">
              <a:rPr lang="en-NZ" smtClean="0"/>
              <a:t>13/09/2016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9483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50302D0-6E91-4EAC-8F5A-F0069846BAE3}" type="datetimeFigureOut">
              <a:rPr lang="en-NZ" smtClean="0"/>
              <a:t>13/09/2016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2271956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0302D0-6E91-4EAC-8F5A-F0069846BAE3}" type="datetimeFigureOut">
              <a:rPr lang="en-NZ" smtClean="0"/>
              <a:t>13/09/2016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2268379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50302D0-6E91-4EAC-8F5A-F0069846BAE3}" type="datetimeFigureOut">
              <a:rPr lang="en-NZ" smtClean="0"/>
              <a:t>13/09/2016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2389007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50302D0-6E91-4EAC-8F5A-F0069846BAE3}" type="datetimeFigureOut">
              <a:rPr lang="en-NZ" smtClean="0"/>
              <a:t>13/09/2016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3662467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50302D0-6E91-4EAC-8F5A-F0069846BAE3}" type="datetimeFigureOut">
              <a:rPr lang="en-NZ" smtClean="0"/>
              <a:t>13/09/2016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1463406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0302D0-6E91-4EAC-8F5A-F0069846BAE3}" type="datetimeFigureOut">
              <a:rPr lang="en-NZ" smtClean="0"/>
              <a:t>13/09/2016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4232075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0302D0-6E91-4EAC-8F5A-F0069846BAE3}" type="datetimeFigureOut">
              <a:rPr lang="en-NZ" smtClean="0"/>
              <a:t>13/09/2016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2715908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0302D0-6E91-4EAC-8F5A-F0069846BAE3}" type="datetimeFigureOut">
              <a:rPr lang="en-NZ" smtClean="0"/>
              <a:t>13/09/2016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AB8AF74-93D3-4CDA-A32B-BF56128D94A9}" type="slidenum">
              <a:rPr lang="en-NZ" smtClean="0"/>
              <a:t>‹#›</a:t>
            </a:fld>
            <a:endParaRPr lang="en-NZ"/>
          </a:p>
        </p:txBody>
      </p:sp>
    </p:spTree>
    <p:extLst>
      <p:ext uri="{BB962C8B-B14F-4D97-AF65-F5344CB8AC3E}">
        <p14:creationId xmlns:p14="http://schemas.microsoft.com/office/powerpoint/2010/main" val="3163774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0302D0-6E91-4EAC-8F5A-F0069846BAE3}" type="datetimeFigureOut">
              <a:rPr lang="en-NZ" smtClean="0"/>
              <a:t>13/09/2016</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B8AF74-93D3-4CDA-A32B-BF56128D94A9}" type="slidenum">
              <a:rPr lang="en-NZ" smtClean="0"/>
              <a:t>‹#›</a:t>
            </a:fld>
            <a:endParaRPr lang="en-NZ"/>
          </a:p>
        </p:txBody>
      </p:sp>
    </p:spTree>
    <p:extLst>
      <p:ext uri="{BB962C8B-B14F-4D97-AF65-F5344CB8AC3E}">
        <p14:creationId xmlns:p14="http://schemas.microsoft.com/office/powerpoint/2010/main" val="1516918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3568" y="1700808"/>
            <a:ext cx="7772400" cy="1470025"/>
          </a:xfrm>
        </p:spPr>
        <p:txBody>
          <a:bodyPr/>
          <a:lstStyle/>
          <a:p>
            <a:r>
              <a:rPr lang="en-NZ" dirty="0" smtClean="0"/>
              <a:t>ISANA NZ </a:t>
            </a:r>
            <a:br>
              <a:rPr lang="en-NZ" dirty="0" smtClean="0"/>
            </a:br>
            <a:r>
              <a:rPr lang="en-NZ" sz="3600" dirty="0" smtClean="0"/>
              <a:t>Mental Health workshop</a:t>
            </a:r>
            <a:endParaRPr lang="en-NZ" sz="3600" dirty="0"/>
          </a:p>
        </p:txBody>
      </p:sp>
      <p:sp>
        <p:nvSpPr>
          <p:cNvPr id="5" name="Subtitle 4"/>
          <p:cNvSpPr>
            <a:spLocks noGrp="1"/>
          </p:cNvSpPr>
          <p:nvPr>
            <p:ph type="subTitle" idx="1"/>
          </p:nvPr>
        </p:nvSpPr>
        <p:spPr/>
        <p:txBody>
          <a:bodyPr>
            <a:normAutofit lnSpcReduction="10000"/>
          </a:bodyPr>
          <a:lstStyle/>
          <a:p>
            <a:r>
              <a:rPr lang="en-NZ" sz="2400" dirty="0" smtClean="0"/>
              <a:t>Professional Development Day </a:t>
            </a:r>
          </a:p>
          <a:p>
            <a:r>
              <a:rPr lang="en-NZ" sz="2400" dirty="0" smtClean="0"/>
              <a:t>14 September 2016</a:t>
            </a:r>
          </a:p>
          <a:p>
            <a:endParaRPr lang="en-NZ" sz="2400" dirty="0"/>
          </a:p>
          <a:p>
            <a:r>
              <a:rPr lang="en-NZ" sz="2400" dirty="0" smtClean="0"/>
              <a:t>Patrick AU  </a:t>
            </a:r>
            <a:r>
              <a:rPr lang="en-NZ" sz="2000" dirty="0" smtClean="0"/>
              <a:t>patau@xtra.co.nz</a:t>
            </a:r>
            <a:endParaRPr lang="en-NZ" sz="2000" dirty="0"/>
          </a:p>
        </p:txBody>
      </p:sp>
    </p:spTree>
    <p:extLst>
      <p:ext uri="{BB962C8B-B14F-4D97-AF65-F5344CB8AC3E}">
        <p14:creationId xmlns:p14="http://schemas.microsoft.com/office/powerpoint/2010/main" val="535374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809625"/>
            <a:ext cx="8229600" cy="608013"/>
          </a:xfrm>
        </p:spPr>
        <p:txBody>
          <a:bodyPr>
            <a:noAutofit/>
          </a:bodyPr>
          <a:lstStyle/>
          <a:p>
            <a:r>
              <a:rPr lang="en-NZ" altLang="zh-TW" sz="3200" dirty="0">
                <a:ea typeface="PMingLiU" pitchFamily="18" charset="-120"/>
              </a:rPr>
              <a:t>Mental </a:t>
            </a:r>
            <a:r>
              <a:rPr lang="en-NZ" altLang="zh-TW" sz="3200" dirty="0" smtClean="0">
                <a:ea typeface="PMingLiU" pitchFamily="18" charset="-120"/>
              </a:rPr>
              <a:t>Disorder </a:t>
            </a:r>
            <a:br>
              <a:rPr lang="en-NZ" altLang="zh-TW" sz="3200" dirty="0" smtClean="0">
                <a:ea typeface="PMingLiU" pitchFamily="18" charset="-120"/>
              </a:rPr>
            </a:br>
            <a:r>
              <a:rPr lang="en-NZ" altLang="zh-TW" sz="3200" dirty="0" smtClean="0">
                <a:ea typeface="PMingLiU" pitchFamily="18" charset="-120"/>
              </a:rPr>
              <a:t>(</a:t>
            </a:r>
            <a:r>
              <a:rPr lang="en-NZ" altLang="en-AU" sz="3200" dirty="0" smtClean="0"/>
              <a:t>Mental </a:t>
            </a:r>
            <a:r>
              <a:rPr lang="en-NZ" altLang="en-AU" sz="3200" dirty="0"/>
              <a:t>Health Act </a:t>
            </a:r>
            <a:r>
              <a:rPr lang="en-NZ" altLang="en-AU" sz="3200" dirty="0" smtClean="0"/>
              <a:t>1992)</a:t>
            </a:r>
            <a:r>
              <a:rPr lang="en-NZ" altLang="en-AU" sz="3200" dirty="0"/>
              <a:t/>
            </a:r>
            <a:br>
              <a:rPr lang="en-NZ" altLang="en-AU" sz="3200" dirty="0"/>
            </a:br>
            <a:endParaRPr lang="en-GB" altLang="zh-TW" sz="3200" dirty="0">
              <a:ea typeface="PMingLiU" pitchFamily="18" charset="-120"/>
            </a:endParaRPr>
          </a:p>
        </p:txBody>
      </p:sp>
      <p:sp>
        <p:nvSpPr>
          <p:cNvPr id="8195" name="Rectangle 3"/>
          <p:cNvSpPr>
            <a:spLocks noGrp="1" noChangeArrowheads="1"/>
          </p:cNvSpPr>
          <p:nvPr>
            <p:ph type="body" idx="1"/>
          </p:nvPr>
        </p:nvSpPr>
        <p:spPr/>
        <p:txBody>
          <a:bodyPr/>
          <a:lstStyle/>
          <a:p>
            <a:endParaRPr lang="en-NZ" altLang="en-AU" dirty="0" smtClean="0"/>
          </a:p>
          <a:p>
            <a:r>
              <a:rPr lang="en-NZ" altLang="en-AU" dirty="0" smtClean="0"/>
              <a:t>“</a:t>
            </a:r>
            <a:r>
              <a:rPr lang="en-NZ" altLang="zh-TW" i="1" dirty="0">
                <a:ea typeface="PMingLiU" pitchFamily="18" charset="-120"/>
              </a:rPr>
              <a:t>An abnormal state of mind (whether of a continuous or an intermittent nature), characterised by delusions, or by disorders of mood or perception or volition or cognition, of such a degree that it</a:t>
            </a:r>
            <a:r>
              <a:rPr lang="en-NZ" altLang="zh-TW" i="1" dirty="0">
                <a:latin typeface="Verdana"/>
                <a:ea typeface="PMingLiU" pitchFamily="18" charset="-120"/>
              </a:rPr>
              <a:t>…</a:t>
            </a:r>
            <a:r>
              <a:rPr lang="en-NZ" altLang="zh-TW" i="1" dirty="0">
                <a:ea typeface="PMingLiU" pitchFamily="18" charset="-120"/>
              </a:rPr>
              <a:t>..</a:t>
            </a:r>
            <a:endParaRPr lang="en-GB" altLang="zh-TW" i="1" dirty="0">
              <a:ea typeface="PMingLiU" pitchFamily="18" charset="-120"/>
            </a:endParaRPr>
          </a:p>
        </p:txBody>
      </p:sp>
    </p:spTree>
    <p:extLst>
      <p:ext uri="{BB962C8B-B14F-4D97-AF65-F5344CB8AC3E}">
        <p14:creationId xmlns:p14="http://schemas.microsoft.com/office/powerpoint/2010/main" val="81359052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par>
                          <p:cTn id="8" fill="hold" nodeType="afterGroup">
                            <p:stCondLst>
                              <p:cond delay="2000"/>
                            </p:stCondLst>
                            <p:childTnLst>
                              <p:par>
                                <p:cTn id="9" presetID="10" presetClass="entr" presetSubtype="0" fill="hold" grpId="0" nodeType="afterEffect">
                                  <p:stCondLst>
                                    <p:cond delay="500"/>
                                  </p:stCondLst>
                                  <p:childTnLst>
                                    <p:set>
                                      <p:cBhvr>
                                        <p:cTn id="10" dur="1" fill="hold">
                                          <p:stCondLst>
                                            <p:cond delay="0"/>
                                          </p:stCondLst>
                                        </p:cTn>
                                        <p:tgtEl>
                                          <p:spTgt spid="8195"/>
                                        </p:tgtEl>
                                        <p:attrNameLst>
                                          <p:attrName>style.visibility</p:attrName>
                                        </p:attrNameLst>
                                      </p:cBhvr>
                                      <p:to>
                                        <p:strVal val="visible"/>
                                      </p:to>
                                    </p:set>
                                    <p:animEffect transition="in" filter="fade">
                                      <p:cBhvr>
                                        <p:cTn id="11"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809625"/>
            <a:ext cx="8229600" cy="608013"/>
          </a:xfrm>
        </p:spPr>
        <p:txBody>
          <a:bodyPr>
            <a:normAutofit fontScale="90000"/>
          </a:bodyPr>
          <a:lstStyle/>
          <a:p>
            <a:r>
              <a:rPr lang="en-NZ" altLang="zh-TW">
                <a:ea typeface="PMingLiU" pitchFamily="18" charset="-120"/>
              </a:rPr>
              <a:t>Mental Disorder (2)</a:t>
            </a:r>
            <a:endParaRPr lang="en-GB" altLang="zh-TW">
              <a:ea typeface="PMingLiU" pitchFamily="18" charset="-120"/>
            </a:endParaRPr>
          </a:p>
        </p:txBody>
      </p:sp>
      <p:sp>
        <p:nvSpPr>
          <p:cNvPr id="10243" name="Rectangle 3"/>
          <p:cNvSpPr>
            <a:spLocks noGrp="1" noChangeArrowheads="1"/>
          </p:cNvSpPr>
          <p:nvPr>
            <p:ph type="body" idx="1"/>
          </p:nvPr>
        </p:nvSpPr>
        <p:spPr/>
        <p:txBody>
          <a:bodyPr/>
          <a:lstStyle/>
          <a:p>
            <a:endParaRPr lang="en-NZ" altLang="en-AU" sz="2800"/>
          </a:p>
          <a:p>
            <a:r>
              <a:rPr lang="en-NZ" altLang="en-AU" sz="2800"/>
              <a:t>“….</a:t>
            </a:r>
          </a:p>
          <a:p>
            <a:pPr lvl="1"/>
            <a:r>
              <a:rPr lang="en-NZ" altLang="zh-TW" sz="2400" i="1">
                <a:ea typeface="PMingLiU" pitchFamily="18" charset="-120"/>
              </a:rPr>
              <a:t>a) Poses a serious danger to the health and safety of that person or of others; or</a:t>
            </a:r>
          </a:p>
          <a:p>
            <a:pPr lvl="1"/>
            <a:r>
              <a:rPr lang="en-NZ" altLang="zh-TW" sz="2400" i="1">
                <a:ea typeface="PMingLiU" pitchFamily="18" charset="-120"/>
              </a:rPr>
              <a:t>b) Seriously diminishes the capacity of that person to take care of himself or herself</a:t>
            </a:r>
            <a:r>
              <a:rPr lang="en-NZ" altLang="zh-TW" sz="2400">
                <a:ea typeface="PMingLiU" pitchFamily="18" charset="-120"/>
              </a:rPr>
              <a:t>.</a:t>
            </a:r>
            <a:r>
              <a:rPr lang="en-NZ" altLang="zh-TW" sz="2400">
                <a:latin typeface="Verdana"/>
                <a:ea typeface="PMingLiU" pitchFamily="18" charset="-120"/>
              </a:rPr>
              <a:t>”</a:t>
            </a:r>
            <a:endParaRPr lang="en-NZ" altLang="zh-TW" sz="2400">
              <a:ea typeface="PMingLiU" pitchFamily="18" charset="-120"/>
            </a:endParaRPr>
          </a:p>
          <a:p>
            <a:pPr lvl="1"/>
            <a:endParaRPr lang="en-NZ" altLang="zh-TW" sz="2400">
              <a:ea typeface="PMingLiU" pitchFamily="18" charset="-120"/>
            </a:endParaRPr>
          </a:p>
          <a:p>
            <a:pPr lvl="4">
              <a:buFontTx/>
              <a:buNone/>
            </a:pPr>
            <a:r>
              <a:rPr lang="en-NZ" altLang="zh-TW" sz="1800">
                <a:ea typeface="PMingLiU" pitchFamily="18" charset="-120"/>
              </a:rPr>
              <a:t>                  Section 2 Mental Health Act 1992</a:t>
            </a:r>
            <a:endParaRPr lang="en-GB" altLang="zh-TW" sz="1800">
              <a:ea typeface="PMingLiU" pitchFamily="18" charset="-120"/>
            </a:endParaRPr>
          </a:p>
        </p:txBody>
      </p:sp>
    </p:spTree>
    <p:extLst>
      <p:ext uri="{BB962C8B-B14F-4D97-AF65-F5344CB8AC3E}">
        <p14:creationId xmlns:p14="http://schemas.microsoft.com/office/powerpoint/2010/main" val="381221340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par>
                          <p:cTn id="8" fill="hold" nodeType="afterGroup">
                            <p:stCondLst>
                              <p:cond delay="2000"/>
                            </p:stCondLst>
                            <p:childTnLst>
                              <p:par>
                                <p:cTn id="9" presetID="10" presetClass="entr" presetSubtype="0" fill="hold" grpId="0" nodeType="afterEffect">
                                  <p:stCondLst>
                                    <p:cond delay="500"/>
                                  </p:stCondLst>
                                  <p:childTnLst>
                                    <p:set>
                                      <p:cBhvr>
                                        <p:cTn id="10" dur="1" fill="hold">
                                          <p:stCondLst>
                                            <p:cond delay="0"/>
                                          </p:stCondLst>
                                        </p:cTn>
                                        <p:tgtEl>
                                          <p:spTgt spid="10243"/>
                                        </p:tgtEl>
                                        <p:attrNameLst>
                                          <p:attrName>style.visibility</p:attrName>
                                        </p:attrNameLst>
                                      </p:cBhvr>
                                      <p:to>
                                        <p:strVal val="visible"/>
                                      </p:to>
                                    </p:set>
                                    <p:animEffect transition="in" filter="fade">
                                      <p:cBhvr>
                                        <p:cTn id="11" dur="2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NZ" altLang="zh-TW">
                <a:ea typeface="PMingLiU" pitchFamily="18" charset="-120"/>
              </a:rPr>
              <a:t>Exclusionary Provisions</a:t>
            </a:r>
            <a:endParaRPr lang="en-GB" altLang="zh-TW">
              <a:ea typeface="PMingLiU" pitchFamily="18" charset="-120"/>
            </a:endParaRPr>
          </a:p>
        </p:txBody>
      </p:sp>
      <p:sp>
        <p:nvSpPr>
          <p:cNvPr id="12291" name="Rectangle 3"/>
          <p:cNvSpPr>
            <a:spLocks noGrp="1" noChangeArrowheads="1"/>
          </p:cNvSpPr>
          <p:nvPr>
            <p:ph type="body" idx="1"/>
          </p:nvPr>
        </p:nvSpPr>
        <p:spPr>
          <a:xfrm>
            <a:off x="468313" y="1844675"/>
            <a:ext cx="7775575" cy="4114800"/>
          </a:xfrm>
        </p:spPr>
        <p:txBody>
          <a:bodyPr/>
          <a:lstStyle/>
          <a:p>
            <a:pPr marL="609600" indent="-609600">
              <a:lnSpc>
                <a:spcPct val="80000"/>
              </a:lnSpc>
            </a:pPr>
            <a:r>
              <a:rPr lang="en-NZ" altLang="zh-TW">
                <a:ea typeface="PMingLiU" pitchFamily="18" charset="-120"/>
              </a:rPr>
              <a:t>The definition should not be invoked in respect of any person by reason only of-</a:t>
            </a:r>
            <a:br>
              <a:rPr lang="en-NZ" altLang="zh-TW">
                <a:ea typeface="PMingLiU" pitchFamily="18" charset="-120"/>
              </a:rPr>
            </a:br>
            <a:endParaRPr lang="en-NZ" altLang="zh-TW">
              <a:ea typeface="PMingLiU" pitchFamily="18" charset="-120"/>
            </a:endParaRPr>
          </a:p>
          <a:p>
            <a:pPr marL="873125" lvl="1" indent="-423863">
              <a:lnSpc>
                <a:spcPct val="80000"/>
              </a:lnSpc>
              <a:buFont typeface="Tahoma" pitchFamily="34" charset="0"/>
              <a:buChar char="•"/>
            </a:pPr>
            <a:r>
              <a:rPr lang="en-NZ" altLang="zh-TW" sz="2400">
                <a:ea typeface="PMingLiU" pitchFamily="18" charset="-120"/>
              </a:rPr>
              <a:t>That person</a:t>
            </a:r>
            <a:r>
              <a:rPr lang="en-NZ" altLang="zh-TW" sz="2400">
                <a:latin typeface="Verdana"/>
                <a:ea typeface="PMingLiU" pitchFamily="18" charset="-120"/>
              </a:rPr>
              <a:t>’</a:t>
            </a:r>
            <a:r>
              <a:rPr lang="en-NZ" altLang="zh-TW" sz="2400">
                <a:ea typeface="PMingLiU" pitchFamily="18" charset="-120"/>
              </a:rPr>
              <a:t>s political, religious or cultural beliefs; or</a:t>
            </a:r>
          </a:p>
          <a:p>
            <a:pPr marL="873125" lvl="1" indent="-423863">
              <a:lnSpc>
                <a:spcPct val="80000"/>
              </a:lnSpc>
              <a:buFont typeface="Tahoma" pitchFamily="34" charset="0"/>
              <a:buChar char="•"/>
            </a:pPr>
            <a:r>
              <a:rPr lang="en-NZ" altLang="zh-TW" sz="2400">
                <a:ea typeface="PMingLiU" pitchFamily="18" charset="-120"/>
              </a:rPr>
              <a:t>That person</a:t>
            </a:r>
            <a:r>
              <a:rPr lang="en-NZ" altLang="zh-TW" sz="2400">
                <a:latin typeface="Verdana"/>
                <a:ea typeface="PMingLiU" pitchFamily="18" charset="-120"/>
              </a:rPr>
              <a:t>’</a:t>
            </a:r>
            <a:r>
              <a:rPr lang="en-NZ" altLang="zh-TW" sz="2400">
                <a:ea typeface="PMingLiU" pitchFamily="18" charset="-120"/>
              </a:rPr>
              <a:t>s sexual preferences; or</a:t>
            </a:r>
          </a:p>
          <a:p>
            <a:pPr marL="873125" lvl="1" indent="-423863">
              <a:lnSpc>
                <a:spcPct val="80000"/>
              </a:lnSpc>
              <a:buFont typeface="Tahoma" pitchFamily="34" charset="0"/>
              <a:buChar char="•"/>
            </a:pPr>
            <a:r>
              <a:rPr lang="en-NZ" altLang="zh-TW" sz="2400">
                <a:ea typeface="PMingLiU" pitchFamily="18" charset="-120"/>
              </a:rPr>
              <a:t>That person</a:t>
            </a:r>
            <a:r>
              <a:rPr lang="en-NZ" altLang="zh-TW" sz="2400">
                <a:latin typeface="Verdana"/>
                <a:ea typeface="PMingLiU" pitchFamily="18" charset="-120"/>
              </a:rPr>
              <a:t>’</a:t>
            </a:r>
            <a:r>
              <a:rPr lang="en-NZ" altLang="zh-TW" sz="2400">
                <a:ea typeface="PMingLiU" pitchFamily="18" charset="-120"/>
              </a:rPr>
              <a:t>s criminal or delinquent behaviour; or</a:t>
            </a:r>
          </a:p>
          <a:p>
            <a:pPr marL="873125" lvl="1" indent="-423863">
              <a:lnSpc>
                <a:spcPct val="80000"/>
              </a:lnSpc>
              <a:buFont typeface="Tahoma" pitchFamily="34" charset="0"/>
              <a:buChar char="•"/>
            </a:pPr>
            <a:r>
              <a:rPr lang="en-NZ" altLang="zh-TW" sz="2400">
                <a:ea typeface="PMingLiU" pitchFamily="18" charset="-120"/>
              </a:rPr>
              <a:t>Substance abuse; or</a:t>
            </a:r>
          </a:p>
          <a:p>
            <a:pPr marL="873125" lvl="1" indent="-423863">
              <a:lnSpc>
                <a:spcPct val="80000"/>
              </a:lnSpc>
              <a:buFont typeface="Tahoma" pitchFamily="34" charset="0"/>
              <a:buChar char="•"/>
            </a:pPr>
            <a:r>
              <a:rPr lang="en-NZ" altLang="zh-TW" sz="2400">
                <a:ea typeface="PMingLiU" pitchFamily="18" charset="-120"/>
              </a:rPr>
              <a:t>Intellectual disability (MH Amendment Act 1999)</a:t>
            </a:r>
          </a:p>
          <a:p>
            <a:pPr marL="2312988" lvl="4" indent="-381000">
              <a:lnSpc>
                <a:spcPct val="80000"/>
              </a:lnSpc>
              <a:buFontTx/>
              <a:buNone/>
            </a:pPr>
            <a:r>
              <a:rPr lang="en-NZ" altLang="zh-TW" sz="1800">
                <a:ea typeface="PMingLiU" pitchFamily="18" charset="-120"/>
              </a:rPr>
              <a:t>			</a:t>
            </a:r>
          </a:p>
          <a:p>
            <a:pPr marL="2312988" lvl="4" indent="-381000">
              <a:lnSpc>
                <a:spcPct val="80000"/>
              </a:lnSpc>
              <a:buFontTx/>
              <a:buNone/>
            </a:pPr>
            <a:r>
              <a:rPr lang="en-NZ" altLang="zh-TW" sz="1800">
                <a:ea typeface="PMingLiU" pitchFamily="18" charset="-120"/>
              </a:rPr>
              <a:t>				Section 4 MH Act 1992</a:t>
            </a:r>
          </a:p>
          <a:p>
            <a:pPr marL="873125" lvl="1" indent="-423863">
              <a:lnSpc>
                <a:spcPct val="80000"/>
              </a:lnSpc>
            </a:pPr>
            <a:endParaRPr lang="zh-TW" altLang="en-GB" sz="2400">
              <a:ea typeface="PMingLiU" pitchFamily="18" charset="-120"/>
            </a:endParaRPr>
          </a:p>
        </p:txBody>
      </p:sp>
    </p:spTree>
    <p:extLst>
      <p:ext uri="{BB962C8B-B14F-4D97-AF65-F5344CB8AC3E}">
        <p14:creationId xmlns:p14="http://schemas.microsoft.com/office/powerpoint/2010/main" val="338718792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par>
                          <p:cTn id="8" fill="hold" nodeType="afterGroup">
                            <p:stCondLst>
                              <p:cond delay="2000"/>
                            </p:stCondLst>
                            <p:childTnLst>
                              <p:par>
                                <p:cTn id="9" presetID="10" presetClass="entr" presetSubtype="0" fill="hold" grpId="0" nodeType="afterEffect">
                                  <p:stCondLst>
                                    <p:cond delay="500"/>
                                  </p:stCondLst>
                                  <p:childTnLst>
                                    <p:set>
                                      <p:cBhvr>
                                        <p:cTn id="10" dur="1" fill="hold">
                                          <p:stCondLst>
                                            <p:cond delay="0"/>
                                          </p:stCondLst>
                                        </p:cTn>
                                        <p:tgtEl>
                                          <p:spTgt spid="12291"/>
                                        </p:tgtEl>
                                        <p:attrNameLst>
                                          <p:attrName>style.visibility</p:attrName>
                                        </p:attrNameLst>
                                      </p:cBhvr>
                                      <p:to>
                                        <p:strVal val="visible"/>
                                      </p:to>
                                    </p:set>
                                    <p:animEffect transition="in" filter="fade">
                                      <p:cBhvr>
                                        <p:cTn id="11" dur="20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2"/>
          <p:cNvSpPr txBox="1">
            <a:spLocks noGrp="1"/>
          </p:cNvSpPr>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r">
              <a:defRPr/>
            </a:pPr>
            <a:fld id="{E029E4C0-8CE2-8F44-9090-A02CA162B863}" type="slidenum">
              <a:rPr lang="en-GB" sz="1200" smtClean="0">
                <a:latin typeface="Arial Black" charset="0"/>
                <a:cs typeface="Arial" charset="0"/>
              </a:rPr>
              <a:pPr algn="r">
                <a:defRPr/>
              </a:pPr>
              <a:t>13</a:t>
            </a:fld>
            <a:endParaRPr lang="en-GB" sz="1200" smtClean="0">
              <a:latin typeface="Arial Black" charset="0"/>
              <a:cs typeface="Arial" charset="0"/>
            </a:endParaRPr>
          </a:p>
        </p:txBody>
      </p:sp>
      <p:sp>
        <p:nvSpPr>
          <p:cNvPr id="5122" name="Line 4"/>
          <p:cNvSpPr>
            <a:spLocks noChangeShapeType="1"/>
          </p:cNvSpPr>
          <p:nvPr/>
        </p:nvSpPr>
        <p:spPr bwMode="auto">
          <a:xfrm>
            <a:off x="539750" y="1844675"/>
            <a:ext cx="8280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 name="Line 5"/>
          <p:cNvSpPr>
            <a:spLocks noChangeShapeType="1"/>
          </p:cNvSpPr>
          <p:nvPr/>
        </p:nvSpPr>
        <p:spPr bwMode="auto">
          <a:xfrm flipV="1">
            <a:off x="539750" y="5300663"/>
            <a:ext cx="8280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 name="Line 6"/>
          <p:cNvSpPr>
            <a:spLocks noChangeShapeType="1"/>
          </p:cNvSpPr>
          <p:nvPr/>
        </p:nvSpPr>
        <p:spPr bwMode="auto">
          <a:xfrm flipV="1">
            <a:off x="539750" y="1557338"/>
            <a:ext cx="0"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5" name="Line 7"/>
          <p:cNvSpPr>
            <a:spLocks noChangeShapeType="1"/>
          </p:cNvSpPr>
          <p:nvPr/>
        </p:nvSpPr>
        <p:spPr bwMode="auto">
          <a:xfrm flipV="1">
            <a:off x="4932363" y="1557338"/>
            <a:ext cx="0"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6" name="Line 8"/>
          <p:cNvSpPr>
            <a:spLocks noChangeShapeType="1"/>
          </p:cNvSpPr>
          <p:nvPr/>
        </p:nvSpPr>
        <p:spPr bwMode="auto">
          <a:xfrm flipV="1">
            <a:off x="8820150" y="1557338"/>
            <a:ext cx="0"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7" name="Line 9"/>
          <p:cNvSpPr>
            <a:spLocks noChangeShapeType="1"/>
          </p:cNvSpPr>
          <p:nvPr/>
        </p:nvSpPr>
        <p:spPr bwMode="auto">
          <a:xfrm flipV="1">
            <a:off x="539750" y="3068638"/>
            <a:ext cx="0" cy="22320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8" name="Line 10"/>
          <p:cNvSpPr>
            <a:spLocks noChangeShapeType="1"/>
          </p:cNvSpPr>
          <p:nvPr/>
        </p:nvSpPr>
        <p:spPr bwMode="auto">
          <a:xfrm>
            <a:off x="4932363" y="3068638"/>
            <a:ext cx="0" cy="2232025"/>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5129" name="Line 11"/>
          <p:cNvSpPr>
            <a:spLocks noChangeShapeType="1"/>
          </p:cNvSpPr>
          <p:nvPr/>
        </p:nvSpPr>
        <p:spPr bwMode="auto">
          <a:xfrm flipV="1">
            <a:off x="8820150" y="3141663"/>
            <a:ext cx="0" cy="2159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0" name="Text Box 12"/>
          <p:cNvSpPr txBox="1">
            <a:spLocks noChangeArrowheads="1"/>
          </p:cNvSpPr>
          <p:nvPr/>
        </p:nvSpPr>
        <p:spPr bwMode="auto">
          <a:xfrm>
            <a:off x="323850" y="908050"/>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stress</a:t>
            </a:r>
          </a:p>
        </p:txBody>
      </p:sp>
      <p:sp>
        <p:nvSpPr>
          <p:cNvPr id="5131" name="Text Box 13"/>
          <p:cNvSpPr txBox="1">
            <a:spLocks noChangeArrowheads="1"/>
          </p:cNvSpPr>
          <p:nvPr/>
        </p:nvSpPr>
        <p:spPr bwMode="auto">
          <a:xfrm>
            <a:off x="4500563" y="981075"/>
            <a:ext cx="1079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endParaRPr lang="en-US" sz="1800">
              <a:cs typeface="Arial" charset="0"/>
            </a:endParaRPr>
          </a:p>
        </p:txBody>
      </p:sp>
      <p:sp>
        <p:nvSpPr>
          <p:cNvPr id="5132" name="Text Box 14"/>
          <p:cNvSpPr txBox="1">
            <a:spLocks noChangeArrowheads="1"/>
          </p:cNvSpPr>
          <p:nvPr/>
        </p:nvSpPr>
        <p:spPr bwMode="auto">
          <a:xfrm>
            <a:off x="3779838" y="981075"/>
            <a:ext cx="23780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Adjustment problems</a:t>
            </a:r>
          </a:p>
        </p:txBody>
      </p:sp>
      <p:sp>
        <p:nvSpPr>
          <p:cNvPr id="5133" name="Text Box 15"/>
          <p:cNvSpPr txBox="1">
            <a:spLocks noChangeArrowheads="1"/>
          </p:cNvSpPr>
          <p:nvPr/>
        </p:nvSpPr>
        <p:spPr bwMode="auto">
          <a:xfrm>
            <a:off x="7740650" y="981075"/>
            <a:ext cx="1223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Disorder</a:t>
            </a:r>
          </a:p>
        </p:txBody>
      </p:sp>
      <p:sp>
        <p:nvSpPr>
          <p:cNvPr id="5134" name="Line 19"/>
          <p:cNvSpPr>
            <a:spLocks noChangeShapeType="1"/>
          </p:cNvSpPr>
          <p:nvPr/>
        </p:nvSpPr>
        <p:spPr bwMode="auto">
          <a:xfrm>
            <a:off x="684213" y="6165850"/>
            <a:ext cx="417512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5" name="Line 20"/>
          <p:cNvSpPr>
            <a:spLocks noChangeShapeType="1"/>
          </p:cNvSpPr>
          <p:nvPr/>
        </p:nvSpPr>
        <p:spPr bwMode="auto">
          <a:xfrm>
            <a:off x="4932363" y="6165850"/>
            <a:ext cx="381635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6" name="Text Box 21"/>
          <p:cNvSpPr txBox="1">
            <a:spLocks noChangeArrowheads="1"/>
          </p:cNvSpPr>
          <p:nvPr/>
        </p:nvSpPr>
        <p:spPr bwMode="auto">
          <a:xfrm>
            <a:off x="1042988" y="6237288"/>
            <a:ext cx="295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Primary mental health care</a:t>
            </a:r>
          </a:p>
        </p:txBody>
      </p:sp>
      <p:sp>
        <p:nvSpPr>
          <p:cNvPr id="5137" name="Text Box 22"/>
          <p:cNvSpPr txBox="1">
            <a:spLocks noChangeArrowheads="1"/>
          </p:cNvSpPr>
          <p:nvPr/>
        </p:nvSpPr>
        <p:spPr bwMode="auto">
          <a:xfrm>
            <a:off x="4572000" y="6216650"/>
            <a:ext cx="23764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Secondary healthcare</a:t>
            </a:r>
          </a:p>
        </p:txBody>
      </p:sp>
      <p:sp>
        <p:nvSpPr>
          <p:cNvPr id="5138" name="Text Box 23"/>
          <p:cNvSpPr txBox="1">
            <a:spLocks noChangeArrowheads="1"/>
          </p:cNvSpPr>
          <p:nvPr/>
        </p:nvSpPr>
        <p:spPr bwMode="auto">
          <a:xfrm>
            <a:off x="6983413" y="6165850"/>
            <a:ext cx="21605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Tertiary healthcare</a:t>
            </a:r>
          </a:p>
        </p:txBody>
      </p:sp>
      <p:sp>
        <p:nvSpPr>
          <p:cNvPr id="5139" name="Text Box 24"/>
          <p:cNvSpPr txBox="1">
            <a:spLocks noChangeArrowheads="1"/>
          </p:cNvSpPr>
          <p:nvPr/>
        </p:nvSpPr>
        <p:spPr bwMode="auto">
          <a:xfrm>
            <a:off x="1403350" y="549275"/>
            <a:ext cx="7129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endParaRPr lang="en-US" sz="2000" b="1" u="sng">
              <a:solidFill>
                <a:srgbClr val="0000FF"/>
              </a:solidFill>
              <a:cs typeface="Arial" charset="0"/>
            </a:endParaRPr>
          </a:p>
        </p:txBody>
      </p:sp>
      <p:sp>
        <p:nvSpPr>
          <p:cNvPr id="5140" name="Text Box 25"/>
          <p:cNvSpPr txBox="1">
            <a:spLocks noChangeArrowheads="1"/>
          </p:cNvSpPr>
          <p:nvPr/>
        </p:nvSpPr>
        <p:spPr bwMode="auto">
          <a:xfrm>
            <a:off x="1258888" y="3573463"/>
            <a:ext cx="2952750"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endParaRPr lang="en-US" sz="1800">
              <a:solidFill>
                <a:srgbClr val="FF0000"/>
              </a:solidFill>
              <a:cs typeface="Arial" charset="0"/>
            </a:endParaRPr>
          </a:p>
          <a:p>
            <a:pPr eaLnBrk="1" hangingPunct="1">
              <a:spcBef>
                <a:spcPct val="50000"/>
              </a:spcBef>
            </a:pPr>
            <a:endParaRPr lang="en-US" sz="1800">
              <a:solidFill>
                <a:srgbClr val="FF0000"/>
              </a:solidFill>
              <a:cs typeface="Arial" charset="0"/>
            </a:endParaRPr>
          </a:p>
        </p:txBody>
      </p:sp>
      <p:sp>
        <p:nvSpPr>
          <p:cNvPr id="5141" name="Text Box 26"/>
          <p:cNvSpPr txBox="1">
            <a:spLocks noChangeArrowheads="1"/>
          </p:cNvSpPr>
          <p:nvPr/>
        </p:nvSpPr>
        <p:spPr bwMode="auto">
          <a:xfrm>
            <a:off x="2771775" y="404813"/>
            <a:ext cx="3960813" cy="519112"/>
          </a:xfrm>
          <a:prstGeom prst="rect">
            <a:avLst/>
          </a:prstGeom>
          <a:solidFill>
            <a:schemeClr val="accent4">
              <a:lumMod val="20000"/>
              <a:lumOff val="80000"/>
            </a:schemeClr>
          </a:solid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800" dirty="0">
                <a:cs typeface="Arial" charset="0"/>
              </a:rPr>
              <a:t>When to intervene</a:t>
            </a:r>
          </a:p>
        </p:txBody>
      </p:sp>
      <p:sp>
        <p:nvSpPr>
          <p:cNvPr id="5142" name="Text Box 27"/>
          <p:cNvSpPr txBox="1">
            <a:spLocks noChangeArrowheads="1"/>
          </p:cNvSpPr>
          <p:nvPr/>
        </p:nvSpPr>
        <p:spPr bwMode="auto">
          <a:xfrm>
            <a:off x="395288" y="2349500"/>
            <a:ext cx="16557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Assignment due</a:t>
            </a:r>
          </a:p>
        </p:txBody>
      </p:sp>
      <p:sp>
        <p:nvSpPr>
          <p:cNvPr id="5143" name="Text Box 28"/>
          <p:cNvSpPr txBox="1">
            <a:spLocks noChangeArrowheads="1"/>
          </p:cNvSpPr>
          <p:nvPr/>
        </p:nvSpPr>
        <p:spPr bwMode="auto">
          <a:xfrm>
            <a:off x="3635375" y="2349500"/>
            <a:ext cx="30241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Symptoms lasted for a few weeks and subsided</a:t>
            </a:r>
          </a:p>
        </p:txBody>
      </p:sp>
      <p:sp>
        <p:nvSpPr>
          <p:cNvPr id="5144" name="Text Box 31"/>
          <p:cNvSpPr txBox="1">
            <a:spLocks noChangeArrowheads="1"/>
          </p:cNvSpPr>
          <p:nvPr/>
        </p:nvSpPr>
        <p:spPr bwMode="auto">
          <a:xfrm>
            <a:off x="6911975" y="2205038"/>
            <a:ext cx="2232025" cy="915987"/>
          </a:xfrm>
          <a:prstGeom prst="rect">
            <a:avLst/>
          </a:prstGeom>
          <a:solidFill>
            <a:schemeClr val="bg2">
              <a:lumMod val="90000"/>
            </a:schemeClr>
          </a:solid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dirty="0">
                <a:cs typeface="Arial" charset="0"/>
              </a:rPr>
              <a:t>Impaired functioning for some time and risk </a:t>
            </a:r>
          </a:p>
        </p:txBody>
      </p:sp>
      <p:sp>
        <p:nvSpPr>
          <p:cNvPr id="9249" name="Text Box 33"/>
          <p:cNvSpPr txBox="1">
            <a:spLocks noChangeArrowheads="1"/>
          </p:cNvSpPr>
          <p:nvPr/>
        </p:nvSpPr>
        <p:spPr bwMode="auto">
          <a:xfrm>
            <a:off x="1042988" y="3357563"/>
            <a:ext cx="2520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Level of intervention</a:t>
            </a:r>
          </a:p>
        </p:txBody>
      </p:sp>
      <p:sp>
        <p:nvSpPr>
          <p:cNvPr id="9250" name="Text Box 34"/>
          <p:cNvSpPr txBox="1">
            <a:spLocks noChangeArrowheads="1"/>
          </p:cNvSpPr>
          <p:nvPr/>
        </p:nvSpPr>
        <p:spPr bwMode="auto">
          <a:xfrm>
            <a:off x="5292725" y="3357563"/>
            <a:ext cx="33829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cs typeface="Arial" charset="0"/>
              </a:rPr>
              <a:t>Level of Intervention</a:t>
            </a:r>
          </a:p>
        </p:txBody>
      </p:sp>
      <p:sp>
        <p:nvSpPr>
          <p:cNvPr id="9251" name="Text Box 35"/>
          <p:cNvSpPr txBox="1">
            <a:spLocks noChangeArrowheads="1"/>
          </p:cNvSpPr>
          <p:nvPr/>
        </p:nvSpPr>
        <p:spPr bwMode="auto">
          <a:xfrm>
            <a:off x="1187450" y="3933825"/>
            <a:ext cx="19446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buFontTx/>
              <a:buChar char="•"/>
            </a:pPr>
            <a:r>
              <a:rPr lang="en-US" sz="1800">
                <a:cs typeface="Arial" charset="0"/>
              </a:rPr>
              <a:t> </a:t>
            </a:r>
            <a:r>
              <a:rPr lang="en-US" sz="1800">
                <a:solidFill>
                  <a:srgbClr val="FF0000"/>
                </a:solidFill>
                <a:cs typeface="Arial" charset="0"/>
              </a:rPr>
              <a:t>Psychosocial </a:t>
            </a:r>
          </a:p>
        </p:txBody>
      </p:sp>
      <p:sp>
        <p:nvSpPr>
          <p:cNvPr id="9252" name="Text Box 36"/>
          <p:cNvSpPr txBox="1">
            <a:spLocks noChangeArrowheads="1"/>
          </p:cNvSpPr>
          <p:nvPr/>
        </p:nvSpPr>
        <p:spPr bwMode="auto">
          <a:xfrm>
            <a:off x="3635375" y="3933825"/>
            <a:ext cx="187325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buFontTx/>
              <a:buChar char="•"/>
            </a:pPr>
            <a:r>
              <a:rPr lang="en-US" sz="1800">
                <a:cs typeface="Arial" charset="0"/>
              </a:rPr>
              <a:t> </a:t>
            </a:r>
            <a:r>
              <a:rPr lang="en-US" sz="1800">
                <a:solidFill>
                  <a:srgbClr val="FF0000"/>
                </a:solidFill>
                <a:cs typeface="Arial" charset="0"/>
              </a:rPr>
              <a:t>Psychosocial</a:t>
            </a:r>
          </a:p>
          <a:p>
            <a:pPr eaLnBrk="1" hangingPunct="1">
              <a:spcBef>
                <a:spcPct val="50000"/>
              </a:spcBef>
              <a:buFontTx/>
              <a:buChar char="•"/>
            </a:pPr>
            <a:r>
              <a:rPr lang="en-US" sz="1800">
                <a:solidFill>
                  <a:srgbClr val="FF0000"/>
                </a:solidFill>
                <a:cs typeface="Arial" charset="0"/>
              </a:rPr>
              <a:t> Medication</a:t>
            </a:r>
          </a:p>
        </p:txBody>
      </p:sp>
      <p:sp>
        <p:nvSpPr>
          <p:cNvPr id="5149" name="Line 37"/>
          <p:cNvSpPr>
            <a:spLocks noChangeShapeType="1"/>
          </p:cNvSpPr>
          <p:nvPr/>
        </p:nvSpPr>
        <p:spPr bwMode="auto">
          <a:xfrm flipV="1">
            <a:off x="5364163" y="4005263"/>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0" name="Line 38"/>
          <p:cNvSpPr>
            <a:spLocks noChangeShapeType="1"/>
          </p:cNvSpPr>
          <p:nvPr/>
        </p:nvSpPr>
        <p:spPr bwMode="auto">
          <a:xfrm flipV="1">
            <a:off x="5508625" y="4005263"/>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1" name="Line 39"/>
          <p:cNvSpPr>
            <a:spLocks noChangeShapeType="1"/>
          </p:cNvSpPr>
          <p:nvPr/>
        </p:nvSpPr>
        <p:spPr bwMode="auto">
          <a:xfrm flipV="1">
            <a:off x="5364163" y="4437063"/>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56" name="Text Box 40"/>
          <p:cNvSpPr txBox="1">
            <a:spLocks noChangeArrowheads="1"/>
          </p:cNvSpPr>
          <p:nvPr/>
        </p:nvSpPr>
        <p:spPr bwMode="auto">
          <a:xfrm>
            <a:off x="6877050" y="4005263"/>
            <a:ext cx="208756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Tx/>
              <a:buChar char="•"/>
            </a:pPr>
            <a:r>
              <a:rPr lang="en-US" sz="1800">
                <a:cs typeface="Arial" charset="0"/>
              </a:rPr>
              <a:t> </a:t>
            </a:r>
            <a:r>
              <a:rPr lang="en-US" sz="1800">
                <a:solidFill>
                  <a:srgbClr val="FF0000"/>
                </a:solidFill>
                <a:cs typeface="Arial" charset="0"/>
              </a:rPr>
              <a:t>Psychosocial</a:t>
            </a:r>
          </a:p>
          <a:p>
            <a:pPr eaLnBrk="1" hangingPunct="1">
              <a:buFontTx/>
              <a:buChar char="•"/>
            </a:pPr>
            <a:r>
              <a:rPr lang="en-US" sz="1800">
                <a:solidFill>
                  <a:srgbClr val="FF0000"/>
                </a:solidFill>
                <a:cs typeface="Arial" charset="0"/>
              </a:rPr>
              <a:t>  Medication</a:t>
            </a:r>
          </a:p>
          <a:p>
            <a:pPr eaLnBrk="1" hangingPunct="1">
              <a:buFontTx/>
              <a:buChar char="•"/>
            </a:pPr>
            <a:r>
              <a:rPr lang="en-US" sz="1800">
                <a:solidFill>
                  <a:srgbClr val="FF0000"/>
                </a:solidFill>
                <a:cs typeface="Arial" charset="0"/>
              </a:rPr>
              <a:t>  Containment</a:t>
            </a:r>
          </a:p>
        </p:txBody>
      </p:sp>
      <p:sp>
        <p:nvSpPr>
          <p:cNvPr id="5153" name="Line 41"/>
          <p:cNvSpPr>
            <a:spLocks noChangeShapeType="1"/>
          </p:cNvSpPr>
          <p:nvPr/>
        </p:nvSpPr>
        <p:spPr bwMode="auto">
          <a:xfrm flipV="1">
            <a:off x="8604250" y="4076700"/>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4" name="Line 42"/>
          <p:cNvSpPr>
            <a:spLocks noChangeShapeType="1"/>
          </p:cNvSpPr>
          <p:nvPr/>
        </p:nvSpPr>
        <p:spPr bwMode="auto">
          <a:xfrm flipV="1">
            <a:off x="8532813" y="4365625"/>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5" name="Line 43"/>
          <p:cNvSpPr>
            <a:spLocks noChangeShapeType="1"/>
          </p:cNvSpPr>
          <p:nvPr/>
        </p:nvSpPr>
        <p:spPr bwMode="auto">
          <a:xfrm flipV="1">
            <a:off x="8675688" y="4365625"/>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6" name="Line 44"/>
          <p:cNvSpPr>
            <a:spLocks noChangeShapeType="1"/>
          </p:cNvSpPr>
          <p:nvPr/>
        </p:nvSpPr>
        <p:spPr bwMode="auto">
          <a:xfrm flipH="1" flipV="1">
            <a:off x="8964613" y="2781300"/>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5155089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9249"/>
                                        </p:tgtEl>
                                        <p:attrNameLst>
                                          <p:attrName>style.visibility</p:attrName>
                                        </p:attrNameLst>
                                      </p:cBhvr>
                                      <p:to>
                                        <p:strVal val="visible"/>
                                      </p:to>
                                    </p:set>
                                  </p:childTnLst>
                                </p:cTn>
                              </p:par>
                              <p:par>
                                <p:cTn id="7" presetID="1" presetClass="entr" presetSubtype="0" fill="hold" grpId="0" nodeType="withEffect">
                                  <p:stCondLst>
                                    <p:cond delay="500"/>
                                  </p:stCondLst>
                                  <p:childTnLst>
                                    <p:set>
                                      <p:cBhvr>
                                        <p:cTn id="8" dur="1" fill="hold">
                                          <p:stCondLst>
                                            <p:cond delay="0"/>
                                          </p:stCondLst>
                                        </p:cTn>
                                        <p:tgtEl>
                                          <p:spTgt spid="925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500"/>
                                  </p:stCondLst>
                                  <p:childTnLst>
                                    <p:set>
                                      <p:cBhvr>
                                        <p:cTn id="12" dur="1" fill="hold">
                                          <p:stCondLst>
                                            <p:cond delay="0"/>
                                          </p:stCondLst>
                                        </p:cTn>
                                        <p:tgtEl>
                                          <p:spTgt spid="925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500"/>
                                  </p:stCondLst>
                                  <p:childTnLst>
                                    <p:set>
                                      <p:cBhvr>
                                        <p:cTn id="16" dur="1" fill="hold">
                                          <p:stCondLst>
                                            <p:cond delay="0"/>
                                          </p:stCondLst>
                                        </p:cTn>
                                        <p:tgtEl>
                                          <p:spTgt spid="925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500"/>
                                  </p:stCondLst>
                                  <p:childTnLst>
                                    <p:set>
                                      <p:cBhvr>
                                        <p:cTn id="20" dur="1" fill="hold">
                                          <p:stCondLst>
                                            <p:cond delay="0"/>
                                          </p:stCondLst>
                                        </p:cTn>
                                        <p:tgtEl>
                                          <p:spTgt spid="92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9" grpId="0"/>
      <p:bldP spid="9250" grpId="0"/>
      <p:bldP spid="9251" grpId="0"/>
      <p:bldP spid="9252" grpId="0"/>
      <p:bldP spid="92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Look for symptoms</a:t>
            </a:r>
            <a:endParaRPr lang="en-NZ" dirty="0"/>
          </a:p>
        </p:txBody>
      </p:sp>
      <p:sp>
        <p:nvSpPr>
          <p:cNvPr id="3" name="Content Placeholder 2"/>
          <p:cNvSpPr>
            <a:spLocks noGrp="1"/>
          </p:cNvSpPr>
          <p:nvPr>
            <p:ph sz="half" idx="1"/>
          </p:nvPr>
        </p:nvSpPr>
        <p:spPr>
          <a:xfrm>
            <a:off x="457200" y="1600200"/>
            <a:ext cx="4186808" cy="5069160"/>
          </a:xfrm>
        </p:spPr>
        <p:txBody>
          <a:bodyPr>
            <a:normAutofit fontScale="62500" lnSpcReduction="20000"/>
          </a:bodyPr>
          <a:lstStyle/>
          <a:p>
            <a:r>
              <a:rPr lang="en-NZ" dirty="0" smtClean="0"/>
              <a:t>Behaviour:</a:t>
            </a:r>
          </a:p>
          <a:p>
            <a:pPr lvl="1"/>
            <a:r>
              <a:rPr lang="en-NZ" dirty="0" smtClean="0"/>
              <a:t>Anger, conflicts with no good reasons. Frequent absences from classes. </a:t>
            </a:r>
          </a:p>
          <a:p>
            <a:pPr lvl="1"/>
            <a:r>
              <a:rPr lang="en-NZ" dirty="0" smtClean="0"/>
              <a:t>Academic deterioration, social withdrawal</a:t>
            </a:r>
          </a:p>
          <a:p>
            <a:pPr lvl="1"/>
            <a:r>
              <a:rPr lang="en-NZ" dirty="0" smtClean="0"/>
              <a:t>Peers/teachers concerns</a:t>
            </a:r>
          </a:p>
          <a:p>
            <a:pPr lvl="1"/>
            <a:r>
              <a:rPr lang="en-NZ" dirty="0" smtClean="0"/>
              <a:t>Intermittent or persistent change of behaviour</a:t>
            </a:r>
          </a:p>
          <a:p>
            <a:pPr lvl="1"/>
            <a:r>
              <a:rPr lang="en-NZ" dirty="0" err="1" smtClean="0"/>
              <a:t>Hyperactivtiy</a:t>
            </a:r>
            <a:endParaRPr lang="en-NZ" dirty="0" smtClean="0"/>
          </a:p>
          <a:p>
            <a:pPr lvl="1"/>
            <a:r>
              <a:rPr lang="en-NZ" dirty="0" smtClean="0"/>
              <a:t>Dramatic change in eating and sleeping habits</a:t>
            </a:r>
          </a:p>
          <a:p>
            <a:pPr marL="342900" lvl="1" indent="-342900">
              <a:buFont typeface="Arial" panose="020B0604020202020204" pitchFamily="34" charset="0"/>
              <a:buChar char="•"/>
            </a:pPr>
            <a:endParaRPr lang="en-NZ" sz="2900" dirty="0" smtClean="0"/>
          </a:p>
          <a:p>
            <a:pPr marL="342900" lvl="1" indent="-342900">
              <a:buFont typeface="Arial" panose="020B0604020202020204" pitchFamily="34" charset="0"/>
              <a:buChar char="•"/>
            </a:pPr>
            <a:r>
              <a:rPr lang="en-NZ" sz="2900" dirty="0" smtClean="0"/>
              <a:t>Confused thinking</a:t>
            </a:r>
          </a:p>
          <a:p>
            <a:pPr lvl="1"/>
            <a:r>
              <a:rPr lang="en-NZ" dirty="0" smtClean="0"/>
              <a:t>Preoccupation with certain thoughts</a:t>
            </a:r>
          </a:p>
          <a:p>
            <a:pPr lvl="1"/>
            <a:r>
              <a:rPr lang="en-NZ" dirty="0" smtClean="0"/>
              <a:t>Numerous unexplained physical ailments</a:t>
            </a:r>
          </a:p>
          <a:p>
            <a:endParaRPr lang="en-NZ" dirty="0" smtClean="0"/>
          </a:p>
          <a:p>
            <a:r>
              <a:rPr lang="en-NZ" dirty="0" smtClean="0"/>
              <a:t>Mood</a:t>
            </a:r>
          </a:p>
          <a:p>
            <a:pPr lvl="1"/>
            <a:r>
              <a:rPr lang="en-NZ" dirty="0" smtClean="0"/>
              <a:t>Low, high, apathetic</a:t>
            </a:r>
          </a:p>
          <a:p>
            <a:pPr lvl="1"/>
            <a:r>
              <a:rPr lang="en-NZ" dirty="0" smtClean="0"/>
              <a:t>Anxiety and fear</a:t>
            </a:r>
            <a:br>
              <a:rPr lang="en-NZ" dirty="0" smtClean="0"/>
            </a:br>
            <a:r>
              <a:rPr lang="en-NZ" dirty="0" smtClean="0"/>
              <a:t>	</a:t>
            </a:r>
            <a:endParaRPr lang="en-NZ" dirty="0"/>
          </a:p>
        </p:txBody>
      </p:sp>
      <p:sp>
        <p:nvSpPr>
          <p:cNvPr id="4" name="Content Placeholder 3"/>
          <p:cNvSpPr>
            <a:spLocks noGrp="1"/>
          </p:cNvSpPr>
          <p:nvPr>
            <p:ph sz="half" idx="2"/>
          </p:nvPr>
        </p:nvSpPr>
        <p:spPr/>
        <p:txBody>
          <a:bodyPr>
            <a:normAutofit fontScale="62500" lnSpcReduction="20000"/>
          </a:bodyPr>
          <a:lstStyle/>
          <a:p>
            <a:r>
              <a:rPr lang="en-NZ" dirty="0" smtClean="0"/>
              <a:t>Risk</a:t>
            </a:r>
          </a:p>
          <a:p>
            <a:pPr lvl="1"/>
            <a:r>
              <a:rPr lang="en-NZ" dirty="0" smtClean="0"/>
              <a:t>Potential or imminent</a:t>
            </a:r>
          </a:p>
          <a:p>
            <a:pPr lvl="1"/>
            <a:r>
              <a:rPr lang="en-NZ" dirty="0" smtClean="0"/>
              <a:t>Signs of self harm or acting out</a:t>
            </a:r>
          </a:p>
          <a:p>
            <a:endParaRPr lang="en-NZ" dirty="0" smtClean="0"/>
          </a:p>
          <a:p>
            <a:r>
              <a:rPr lang="en-NZ" dirty="0" smtClean="0"/>
              <a:t>Addiction issues</a:t>
            </a:r>
          </a:p>
          <a:p>
            <a:pPr lvl="1"/>
            <a:r>
              <a:rPr lang="en-NZ" dirty="0" smtClean="0"/>
              <a:t>smoking</a:t>
            </a:r>
          </a:p>
          <a:p>
            <a:pPr lvl="1"/>
            <a:r>
              <a:rPr lang="en-NZ" dirty="0"/>
              <a:t>s</a:t>
            </a:r>
            <a:r>
              <a:rPr lang="en-NZ" dirty="0" smtClean="0"/>
              <a:t>ubstance abuse</a:t>
            </a:r>
          </a:p>
          <a:p>
            <a:pPr lvl="1"/>
            <a:r>
              <a:rPr lang="en-NZ" dirty="0" smtClean="0"/>
              <a:t>gambling related problems</a:t>
            </a:r>
            <a:endParaRPr lang="en-NZ" dirty="0"/>
          </a:p>
          <a:p>
            <a:endParaRPr lang="en-NZ" dirty="0" smtClean="0"/>
          </a:p>
          <a:p>
            <a:r>
              <a:rPr lang="en-NZ" dirty="0" smtClean="0"/>
              <a:t>Other symptoms</a:t>
            </a:r>
          </a:p>
          <a:p>
            <a:pPr lvl="1"/>
            <a:r>
              <a:rPr lang="en-NZ" dirty="0" smtClean="0"/>
              <a:t>Signs of psychosis- D and H</a:t>
            </a:r>
          </a:p>
          <a:p>
            <a:pPr lvl="1"/>
            <a:r>
              <a:rPr lang="en-NZ" dirty="0" smtClean="0"/>
              <a:t>Extravagance </a:t>
            </a:r>
          </a:p>
          <a:p>
            <a:pPr lvl="1"/>
            <a:endParaRPr lang="en-NZ" dirty="0"/>
          </a:p>
          <a:p>
            <a:pPr lvl="1"/>
            <a:endParaRPr lang="en-NZ" dirty="0" smtClean="0"/>
          </a:p>
          <a:p>
            <a:r>
              <a:rPr lang="en-NZ" dirty="0" smtClean="0">
                <a:solidFill>
                  <a:srgbClr val="FF0000"/>
                </a:solidFill>
              </a:rPr>
              <a:t>Signs of CHANGES</a:t>
            </a:r>
          </a:p>
          <a:p>
            <a:r>
              <a:rPr lang="en-NZ" dirty="0" smtClean="0">
                <a:solidFill>
                  <a:srgbClr val="FF0000"/>
                </a:solidFill>
              </a:rPr>
              <a:t>Lasting for a period of time</a:t>
            </a:r>
          </a:p>
          <a:p>
            <a:r>
              <a:rPr lang="en-NZ" dirty="0" smtClean="0">
                <a:solidFill>
                  <a:srgbClr val="FF0000"/>
                </a:solidFill>
              </a:rPr>
              <a:t>Collateral information</a:t>
            </a:r>
            <a:endParaRPr lang="en-NZ" dirty="0">
              <a:solidFill>
                <a:srgbClr val="FF0000"/>
              </a:solidFill>
            </a:endParaRPr>
          </a:p>
        </p:txBody>
      </p:sp>
    </p:spTree>
    <p:extLst>
      <p:ext uri="{BB962C8B-B14F-4D97-AF65-F5344CB8AC3E}">
        <p14:creationId xmlns:p14="http://schemas.microsoft.com/office/powerpoint/2010/main" val="258246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68313" y="260350"/>
            <a:ext cx="8229600" cy="1143000"/>
          </a:xfrm>
        </p:spPr>
        <p:txBody>
          <a:bodyPr/>
          <a:lstStyle/>
          <a:p>
            <a:r>
              <a:rPr lang="en-NZ" altLang="en-US" smtClean="0">
                <a:ea typeface="ＭＳ Ｐゴシック" pitchFamily="34" charset="-128"/>
              </a:rPr>
              <a:t>Challenges</a:t>
            </a:r>
          </a:p>
        </p:txBody>
      </p:sp>
      <p:sp>
        <p:nvSpPr>
          <p:cNvPr id="5" name="Text Placeholder 4"/>
          <p:cNvSpPr>
            <a:spLocks noGrp="1"/>
          </p:cNvSpPr>
          <p:nvPr>
            <p:ph type="body" idx="1"/>
          </p:nvPr>
        </p:nvSpPr>
        <p:spPr>
          <a:xfrm>
            <a:off x="468313" y="1341438"/>
            <a:ext cx="4040187" cy="638175"/>
          </a:xfrm>
          <a:solidFill>
            <a:schemeClr val="tx2">
              <a:lumMod val="20000"/>
              <a:lumOff val="80000"/>
            </a:schemeClr>
          </a:solidFill>
        </p:spPr>
        <p:txBody>
          <a:bodyPr/>
          <a:lstStyle/>
          <a:p>
            <a:pPr>
              <a:defRPr/>
            </a:pPr>
            <a:r>
              <a:rPr lang="en-NZ" dirty="0" smtClean="0">
                <a:ea typeface="+mn-ea"/>
              </a:rPr>
              <a:t>Contemporary methods </a:t>
            </a:r>
            <a:endParaRPr lang="en-NZ" dirty="0">
              <a:ea typeface="+mn-ea"/>
            </a:endParaRPr>
          </a:p>
        </p:txBody>
      </p:sp>
      <p:sp>
        <p:nvSpPr>
          <p:cNvPr id="30724" name="Content Placeholder 2"/>
          <p:cNvSpPr>
            <a:spLocks noGrp="1"/>
          </p:cNvSpPr>
          <p:nvPr>
            <p:ph sz="half" idx="2"/>
          </p:nvPr>
        </p:nvSpPr>
        <p:spPr/>
        <p:txBody>
          <a:bodyPr/>
          <a:lstStyle/>
          <a:p>
            <a:r>
              <a:rPr lang="en-NZ" altLang="en-US" smtClean="0">
                <a:ea typeface="ＭＳ Ｐゴシック" pitchFamily="34" charset="-128"/>
              </a:rPr>
              <a:t>Engagement</a:t>
            </a:r>
          </a:p>
          <a:p>
            <a:endParaRPr lang="en-NZ" altLang="en-US" smtClean="0">
              <a:ea typeface="ＭＳ Ｐゴシック" pitchFamily="34" charset="-128"/>
            </a:endParaRPr>
          </a:p>
          <a:p>
            <a:r>
              <a:rPr lang="en-NZ" altLang="en-US" smtClean="0">
                <a:ea typeface="ＭＳ Ｐゴシック" pitchFamily="34" charset="-128"/>
              </a:rPr>
              <a:t>Disclosure</a:t>
            </a:r>
          </a:p>
          <a:p>
            <a:endParaRPr lang="en-NZ" altLang="en-US" smtClean="0">
              <a:ea typeface="ＭＳ Ｐゴシック" pitchFamily="34" charset="-128"/>
            </a:endParaRPr>
          </a:p>
          <a:p>
            <a:r>
              <a:rPr lang="en-NZ" altLang="en-US" smtClean="0">
                <a:ea typeface="ＭＳ Ｐゴシック" pitchFamily="34" charset="-128"/>
              </a:rPr>
              <a:t>Assessment</a:t>
            </a:r>
          </a:p>
          <a:p>
            <a:endParaRPr lang="en-NZ" altLang="en-US" smtClean="0">
              <a:ea typeface="ＭＳ Ｐゴシック" pitchFamily="34" charset="-128"/>
            </a:endParaRPr>
          </a:p>
          <a:p>
            <a:r>
              <a:rPr lang="en-NZ" altLang="en-US" smtClean="0">
                <a:ea typeface="ＭＳ Ｐゴシック" pitchFamily="34" charset="-128"/>
              </a:rPr>
              <a:t>Intervention</a:t>
            </a:r>
          </a:p>
          <a:p>
            <a:endParaRPr lang="en-NZ" altLang="en-US" smtClean="0">
              <a:ea typeface="ＭＳ Ｐゴシック" pitchFamily="34" charset="-128"/>
            </a:endParaRPr>
          </a:p>
        </p:txBody>
      </p:sp>
      <p:sp>
        <p:nvSpPr>
          <p:cNvPr id="30725" name="Text Placeholder 5"/>
          <p:cNvSpPr>
            <a:spLocks noGrp="1"/>
          </p:cNvSpPr>
          <p:nvPr>
            <p:ph type="body" sz="quarter" idx="3"/>
          </p:nvPr>
        </p:nvSpPr>
        <p:spPr>
          <a:xfrm>
            <a:off x="4643438" y="1341438"/>
            <a:ext cx="4041775" cy="638175"/>
          </a:xfrm>
          <a:solidFill>
            <a:srgbClr val="FFFF00"/>
          </a:solidFill>
        </p:spPr>
        <p:txBody>
          <a:bodyPr/>
          <a:lstStyle/>
          <a:p>
            <a:r>
              <a:rPr lang="en-NZ" altLang="en-US" smtClean="0">
                <a:ea typeface="ＭＳ Ｐゴシック" pitchFamily="34" charset="-128"/>
              </a:rPr>
              <a:t>More culturally relevant</a:t>
            </a:r>
          </a:p>
        </p:txBody>
      </p:sp>
      <p:sp>
        <p:nvSpPr>
          <p:cNvPr id="30726" name="Content Placeholder 3"/>
          <p:cNvSpPr>
            <a:spLocks noGrp="1"/>
          </p:cNvSpPr>
          <p:nvPr>
            <p:ph sz="quarter" idx="4"/>
          </p:nvPr>
        </p:nvSpPr>
        <p:spPr/>
        <p:txBody>
          <a:bodyPr/>
          <a:lstStyle/>
          <a:p>
            <a:r>
              <a:rPr lang="en-NZ" altLang="en-US" smtClean="0">
                <a:solidFill>
                  <a:srgbClr val="FF0000"/>
                </a:solidFill>
                <a:ea typeface="ＭＳ Ｐゴシック" pitchFamily="34" charset="-128"/>
              </a:rPr>
              <a:t>I</a:t>
            </a:r>
            <a:r>
              <a:rPr lang="en-NZ" altLang="en-US" smtClean="0">
                <a:ea typeface="ＭＳ Ｐゴシック" pitchFamily="34" charset="-128"/>
              </a:rPr>
              <a:t>ntervention</a:t>
            </a:r>
          </a:p>
          <a:p>
            <a:endParaRPr lang="en-NZ" altLang="en-US" smtClean="0">
              <a:ea typeface="ＭＳ Ｐゴシック" pitchFamily="34" charset="-128"/>
            </a:endParaRPr>
          </a:p>
          <a:p>
            <a:r>
              <a:rPr lang="en-NZ" altLang="en-US" smtClean="0">
                <a:solidFill>
                  <a:srgbClr val="FF0000"/>
                </a:solidFill>
                <a:ea typeface="ＭＳ Ｐゴシック" pitchFamily="34" charset="-128"/>
              </a:rPr>
              <a:t>D</a:t>
            </a:r>
            <a:r>
              <a:rPr lang="en-NZ" altLang="en-US" smtClean="0">
                <a:ea typeface="ＭＳ Ｐゴシック" pitchFamily="34" charset="-128"/>
              </a:rPr>
              <a:t>isclosure</a:t>
            </a:r>
          </a:p>
          <a:p>
            <a:endParaRPr lang="en-NZ" altLang="en-US" smtClean="0">
              <a:ea typeface="ＭＳ Ｐゴシック" pitchFamily="34" charset="-128"/>
            </a:endParaRPr>
          </a:p>
          <a:p>
            <a:r>
              <a:rPr lang="en-NZ" altLang="en-US" smtClean="0">
                <a:solidFill>
                  <a:srgbClr val="FF0000"/>
                </a:solidFill>
                <a:ea typeface="ＭＳ Ｐゴシック" pitchFamily="34" charset="-128"/>
              </a:rPr>
              <a:t>E</a:t>
            </a:r>
            <a:r>
              <a:rPr lang="en-NZ" altLang="en-US" smtClean="0">
                <a:ea typeface="ＭＳ Ｐゴシック" pitchFamily="34" charset="-128"/>
              </a:rPr>
              <a:t>ngagement</a:t>
            </a:r>
          </a:p>
          <a:p>
            <a:endParaRPr lang="en-NZ" altLang="en-US" smtClean="0">
              <a:ea typeface="ＭＳ Ｐゴシック" pitchFamily="34" charset="-128"/>
            </a:endParaRPr>
          </a:p>
          <a:p>
            <a:r>
              <a:rPr lang="en-NZ" altLang="en-US" smtClean="0">
                <a:solidFill>
                  <a:srgbClr val="FF0000"/>
                </a:solidFill>
                <a:ea typeface="ＭＳ Ｐゴシック" pitchFamily="34" charset="-128"/>
              </a:rPr>
              <a:t>A</a:t>
            </a:r>
            <a:r>
              <a:rPr lang="en-NZ" altLang="en-US" smtClean="0">
                <a:ea typeface="ＭＳ Ｐゴシック" pitchFamily="34" charset="-128"/>
              </a:rPr>
              <a:t>ssessment</a:t>
            </a:r>
          </a:p>
        </p:txBody>
      </p:sp>
    </p:spTree>
    <p:extLst>
      <p:ext uri="{BB962C8B-B14F-4D97-AF65-F5344CB8AC3E}">
        <p14:creationId xmlns:p14="http://schemas.microsoft.com/office/powerpoint/2010/main" val="13400726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7" name="Title 2"/>
          <p:cNvSpPr>
            <a:spLocks noGrp="1"/>
          </p:cNvSpPr>
          <p:nvPr>
            <p:ph type="title" idx="4294967295"/>
          </p:nvPr>
        </p:nvSpPr>
        <p:spPr>
          <a:xfrm>
            <a:off x="0" y="274638"/>
            <a:ext cx="8229600" cy="1143000"/>
          </a:xfrm>
        </p:spPr>
        <p:txBody>
          <a:bodyPr lIns="0" tIns="0" rIns="0" bIns="0" anchor="t"/>
          <a:lstStyle/>
          <a:p>
            <a:r>
              <a:rPr lang="en-US" sz="3800" b="1" dirty="0">
                <a:latin typeface="Century Gothic" charset="0"/>
              </a:rPr>
              <a:t>When to </a:t>
            </a:r>
            <a:r>
              <a:rPr lang="en-US" sz="3800" b="1" dirty="0" smtClean="0">
                <a:latin typeface="Century Gothic" charset="0"/>
              </a:rPr>
              <a:t>seek professional help</a:t>
            </a:r>
            <a:endParaRPr lang="en-AU" sz="3800" b="1" dirty="0">
              <a:latin typeface="Century Gothic" charset="0"/>
            </a:endParaRPr>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2397198417"/>
              </p:ext>
            </p:extLst>
          </p:nvPr>
        </p:nvGraphicFramePr>
        <p:xfrm>
          <a:off x="0" y="1600200"/>
          <a:ext cx="8229600" cy="434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219" name="Slide Number Placeholder 1"/>
          <p:cNvSpPr>
            <a:spLocks noGrp="1"/>
          </p:cNvSpPr>
          <p:nvPr/>
        </p:nvSpPr>
        <p:spPr bwMode="auto">
          <a:xfrm>
            <a:off x="8531225" y="5648325"/>
            <a:ext cx="549275" cy="396875"/>
          </a:xfrm>
          <a:prstGeom prst="bracketPair">
            <a:avLst>
              <a:gd name="adj" fmla="val 17949"/>
            </a:avLst>
          </a:prstGeom>
          <a:noFill/>
          <a:ln w="19050">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lang="en-GB" dirty="0" smtClean="0">
              <a:solidFill>
                <a:srgbClr val="FFFFFF"/>
              </a:solidFill>
            </a:endParaRPr>
          </a:p>
          <a:p>
            <a:pPr algn="ctr"/>
            <a:endParaRPr lang="en-GB" dirty="0">
              <a:solidFill>
                <a:srgbClr val="FFFFFF"/>
              </a:solidFill>
            </a:endParaRPr>
          </a:p>
        </p:txBody>
      </p:sp>
      <p:sp>
        <p:nvSpPr>
          <p:cNvPr id="2" name="TextBox 1"/>
          <p:cNvSpPr txBox="1"/>
          <p:nvPr/>
        </p:nvSpPr>
        <p:spPr>
          <a:xfrm>
            <a:off x="5076056" y="6237312"/>
            <a:ext cx="3312368" cy="369332"/>
          </a:xfrm>
          <a:prstGeom prst="rect">
            <a:avLst/>
          </a:prstGeom>
          <a:noFill/>
        </p:spPr>
        <p:txBody>
          <a:bodyPr wrap="square" rtlCol="0">
            <a:spAutoFit/>
          </a:bodyPr>
          <a:lstStyle/>
          <a:p>
            <a:pPr algn="r"/>
            <a:r>
              <a:rPr lang="en-NZ" dirty="0" smtClean="0"/>
              <a:t>(Murray &amp; </a:t>
            </a:r>
            <a:r>
              <a:rPr lang="en-NZ" dirty="0" err="1" smtClean="0"/>
              <a:t>Purdom</a:t>
            </a:r>
            <a:r>
              <a:rPr lang="en-NZ" dirty="0" smtClean="0"/>
              <a:t>, 2012)</a:t>
            </a:r>
            <a:endParaRPr lang="en-NZ" dirty="0"/>
          </a:p>
        </p:txBody>
      </p:sp>
    </p:spTree>
    <p:custDataLst>
      <p:tags r:id="rId1"/>
    </p:custDataLst>
    <p:extLst>
      <p:ext uri="{BB962C8B-B14F-4D97-AF65-F5344CB8AC3E}">
        <p14:creationId xmlns:p14="http://schemas.microsoft.com/office/powerpoint/2010/main" val="3360808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NZ" sz="3200" dirty="0" smtClean="0"/>
              <a:t>Helping Adjustment</a:t>
            </a:r>
            <a:r>
              <a:rPr lang="en-NZ" dirty="0" smtClean="0"/>
              <a:t/>
            </a:r>
            <a:br>
              <a:rPr lang="en-NZ" dirty="0" smtClean="0"/>
            </a:br>
            <a:endParaRPr lang="en-NZ" dirty="0"/>
          </a:p>
        </p:txBody>
      </p:sp>
      <p:sp>
        <p:nvSpPr>
          <p:cNvPr id="3" name="Content Placeholder 2"/>
          <p:cNvSpPr>
            <a:spLocks noGrp="1"/>
          </p:cNvSpPr>
          <p:nvPr>
            <p:ph idx="1"/>
          </p:nvPr>
        </p:nvSpPr>
        <p:spPr>
          <a:xfrm>
            <a:off x="467544" y="1628800"/>
            <a:ext cx="8229600" cy="4525963"/>
          </a:xfrm>
        </p:spPr>
        <p:txBody>
          <a:bodyPr>
            <a:normAutofit fontScale="70000" lnSpcReduction="20000"/>
          </a:bodyPr>
          <a:lstStyle/>
          <a:p>
            <a:r>
              <a:rPr lang="en-NZ" dirty="0" smtClean="0"/>
              <a:t>Orientation:</a:t>
            </a:r>
          </a:p>
          <a:p>
            <a:pPr lvl="1"/>
            <a:r>
              <a:rPr lang="en-NZ" dirty="0" smtClean="0"/>
              <a:t>Start from pre arrival</a:t>
            </a:r>
          </a:p>
          <a:p>
            <a:pPr lvl="2"/>
            <a:r>
              <a:rPr lang="en-NZ" dirty="0" smtClean="0"/>
              <a:t>Pamphlets, DVD, </a:t>
            </a:r>
            <a:r>
              <a:rPr lang="en-NZ" dirty="0" err="1" smtClean="0"/>
              <a:t>YouTubes</a:t>
            </a:r>
            <a:r>
              <a:rPr lang="en-NZ" dirty="0" smtClean="0"/>
              <a:t>, WeChat </a:t>
            </a:r>
            <a:r>
              <a:rPr lang="en-NZ" dirty="0"/>
              <a:t>(</a:t>
            </a:r>
            <a:r>
              <a:rPr lang="en-NZ" dirty="0" smtClean="0"/>
              <a:t>Subscriptions)</a:t>
            </a:r>
          </a:p>
          <a:p>
            <a:pPr lvl="2"/>
            <a:r>
              <a:rPr lang="en-NZ" dirty="0" smtClean="0"/>
              <a:t>Emphasis on maintenance of health and mental health</a:t>
            </a:r>
          </a:p>
          <a:p>
            <a:pPr lvl="2"/>
            <a:r>
              <a:rPr lang="en-NZ" dirty="0" smtClean="0"/>
              <a:t>Adjusting to study and lifestyle changes</a:t>
            </a:r>
          </a:p>
          <a:p>
            <a:pPr lvl="1"/>
            <a:r>
              <a:rPr lang="en-NZ" dirty="0" smtClean="0"/>
              <a:t>Individual School orientation programmes</a:t>
            </a:r>
          </a:p>
          <a:p>
            <a:pPr lvl="1"/>
            <a:r>
              <a:rPr lang="en-NZ" dirty="0" smtClean="0"/>
              <a:t>identifying who is more at risk: young, dependent who has never been away from home, and risk takers (with money)</a:t>
            </a:r>
          </a:p>
          <a:p>
            <a:pPr lvl="1"/>
            <a:r>
              <a:rPr lang="en-NZ" dirty="0" smtClean="0"/>
              <a:t>Early promotion and establishment of a caring, warm and supportive relationship, as a preventative measure to facilitate:</a:t>
            </a:r>
          </a:p>
          <a:p>
            <a:pPr lvl="2"/>
            <a:r>
              <a:rPr lang="en-NZ" dirty="0" smtClean="0"/>
              <a:t>disclosure and sharing </a:t>
            </a:r>
          </a:p>
          <a:p>
            <a:pPr lvl="2"/>
            <a:r>
              <a:rPr lang="en-NZ" dirty="0"/>
              <a:t>h</a:t>
            </a:r>
            <a:r>
              <a:rPr lang="en-NZ" dirty="0" smtClean="0"/>
              <a:t>elp seeking behaviours</a:t>
            </a:r>
          </a:p>
          <a:p>
            <a:r>
              <a:rPr lang="en-NZ" dirty="0" smtClean="0"/>
              <a:t>Helping students understand the local Health, Social and Legal systems- most are insensitive to these until when they are in crisis</a:t>
            </a:r>
          </a:p>
          <a:p>
            <a:r>
              <a:rPr lang="en-NZ" dirty="0" smtClean="0"/>
              <a:t>Knowledge on how to keep “safe”- personal and social safety  </a:t>
            </a:r>
          </a:p>
          <a:p>
            <a:pPr lvl="1"/>
            <a:endParaRPr lang="en-NZ" dirty="0" smtClean="0"/>
          </a:p>
          <a:p>
            <a:pPr lvl="1"/>
            <a:endParaRPr lang="en-NZ" dirty="0"/>
          </a:p>
        </p:txBody>
      </p:sp>
    </p:spTree>
    <p:extLst>
      <p:ext uri="{BB962C8B-B14F-4D97-AF65-F5344CB8AC3E}">
        <p14:creationId xmlns:p14="http://schemas.microsoft.com/office/powerpoint/2010/main" val="2358425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Styles and Adjustment</a:t>
            </a:r>
            <a:endParaRPr lang="en-US" dirty="0"/>
          </a:p>
        </p:txBody>
      </p:sp>
      <p:sp>
        <p:nvSpPr>
          <p:cNvPr id="3" name="Content Placeholder 2"/>
          <p:cNvSpPr>
            <a:spLocks noGrp="1"/>
          </p:cNvSpPr>
          <p:nvPr>
            <p:ph idx="1"/>
          </p:nvPr>
        </p:nvSpPr>
        <p:spPr>
          <a:xfrm>
            <a:off x="457200" y="1600200"/>
            <a:ext cx="8291264" cy="4997152"/>
          </a:xfrm>
        </p:spPr>
        <p:txBody>
          <a:bodyPr>
            <a:normAutofit fontScale="77500" lnSpcReduction="20000"/>
          </a:bodyPr>
          <a:lstStyle/>
          <a:p>
            <a:r>
              <a:rPr lang="en-US" dirty="0" smtClean="0"/>
              <a:t>Language competence</a:t>
            </a:r>
          </a:p>
          <a:p>
            <a:pPr lvl="1"/>
            <a:r>
              <a:rPr lang="en-US" dirty="0"/>
              <a:t>s</a:t>
            </a:r>
            <a:r>
              <a:rPr lang="en-US" dirty="0" smtClean="0"/>
              <a:t>poken, written and understanding what is being told</a:t>
            </a:r>
          </a:p>
          <a:p>
            <a:r>
              <a:rPr lang="en-US" dirty="0" smtClean="0"/>
              <a:t>Study styles:</a:t>
            </a:r>
          </a:p>
          <a:p>
            <a:pPr lvl="1"/>
            <a:r>
              <a:rPr lang="en-US" dirty="0" smtClean="0"/>
              <a:t>Tutorials: critical thinking and writing skills</a:t>
            </a:r>
          </a:p>
          <a:p>
            <a:pPr lvl="1"/>
            <a:r>
              <a:rPr lang="en-US" dirty="0" smtClean="0"/>
              <a:t>Understanding their needs: science papers </a:t>
            </a:r>
            <a:r>
              <a:rPr lang="en-US" dirty="0" err="1" smtClean="0"/>
              <a:t>Vs</a:t>
            </a:r>
            <a:r>
              <a:rPr lang="en-US" dirty="0" smtClean="0"/>
              <a:t> art papers</a:t>
            </a:r>
          </a:p>
          <a:p>
            <a:r>
              <a:rPr lang="en-US" dirty="0" smtClean="0"/>
              <a:t>Desire and commitment to study</a:t>
            </a:r>
          </a:p>
          <a:p>
            <a:r>
              <a:rPr lang="en-US" dirty="0" smtClean="0"/>
              <a:t>Students’, expectations and needs</a:t>
            </a:r>
          </a:p>
          <a:p>
            <a:pPr lvl="1"/>
            <a:r>
              <a:rPr lang="en-US" dirty="0" smtClean="0"/>
              <a:t>Escape route </a:t>
            </a:r>
            <a:r>
              <a:rPr lang="en-US" dirty="0" err="1" smtClean="0"/>
              <a:t>Vs</a:t>
            </a:r>
            <a:r>
              <a:rPr lang="en-US" dirty="0" smtClean="0"/>
              <a:t> desire to succeed</a:t>
            </a:r>
          </a:p>
          <a:p>
            <a:pPr lvl="1"/>
            <a:r>
              <a:rPr lang="en-US" dirty="0" smtClean="0"/>
              <a:t>Unrealistic </a:t>
            </a:r>
            <a:r>
              <a:rPr lang="en-US" dirty="0" err="1" smtClean="0"/>
              <a:t>Vs</a:t>
            </a:r>
            <a:r>
              <a:rPr lang="en-US" dirty="0" smtClean="0"/>
              <a:t> realistic expectations</a:t>
            </a:r>
          </a:p>
          <a:p>
            <a:pPr lvl="1"/>
            <a:r>
              <a:rPr lang="en-US" dirty="0" smtClean="0"/>
              <a:t>If  the ulterior motive is to obtain residence --- “freelance study”</a:t>
            </a:r>
          </a:p>
          <a:p>
            <a:r>
              <a:rPr lang="en-US" dirty="0" smtClean="0"/>
              <a:t>Peer influences</a:t>
            </a:r>
          </a:p>
          <a:p>
            <a:pPr lvl="1"/>
            <a:r>
              <a:rPr lang="en-US" dirty="0" smtClean="0"/>
              <a:t>Social support</a:t>
            </a:r>
          </a:p>
          <a:p>
            <a:r>
              <a:rPr lang="en-US" dirty="0" err="1" smtClean="0"/>
              <a:t>Plagiarisation</a:t>
            </a:r>
            <a:r>
              <a:rPr lang="en-US" dirty="0" smtClean="0"/>
              <a:t> </a:t>
            </a:r>
          </a:p>
          <a:p>
            <a:pPr lvl="1"/>
            <a:endParaRPr lang="en-US" dirty="0" smtClean="0"/>
          </a:p>
          <a:p>
            <a:endParaRPr lang="en-US" dirty="0" smtClean="0"/>
          </a:p>
          <a:p>
            <a:endParaRPr lang="en-US" dirty="0" smtClean="0"/>
          </a:p>
          <a:p>
            <a:endParaRPr lang="en-US" dirty="0" smtClean="0"/>
          </a:p>
          <a:p>
            <a:pPr marL="0" indent="0">
              <a:buNone/>
            </a:pPr>
            <a:endParaRPr lang="en-US" dirty="0" smtClean="0"/>
          </a:p>
        </p:txBody>
      </p:sp>
    </p:spTree>
    <p:extLst>
      <p:ext uri="{BB962C8B-B14F-4D97-AF65-F5344CB8AC3E}">
        <p14:creationId xmlns:p14="http://schemas.microsoft.com/office/powerpoint/2010/main" val="1728266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467544" y="1484784"/>
            <a:ext cx="8229600" cy="4525963"/>
          </a:xfrm>
        </p:spPr>
        <p:txBody>
          <a:bodyPr>
            <a:normAutofit fontScale="92500" lnSpcReduction="10000"/>
          </a:bodyPr>
          <a:lstStyle/>
          <a:p>
            <a:endParaRPr lang="en-NZ" dirty="0" smtClean="0"/>
          </a:p>
          <a:p>
            <a:pPr lvl="1"/>
            <a:r>
              <a:rPr lang="en-NZ" dirty="0" smtClean="0"/>
              <a:t>Identifying specific needs of students and problematic ones, that is,</a:t>
            </a:r>
          </a:p>
          <a:p>
            <a:pPr lvl="2"/>
            <a:r>
              <a:rPr lang="en-NZ" dirty="0" smtClean="0"/>
              <a:t>The sojourners</a:t>
            </a:r>
          </a:p>
          <a:p>
            <a:pPr lvl="2"/>
            <a:r>
              <a:rPr lang="en-NZ" dirty="0" smtClean="0"/>
              <a:t>The time killers</a:t>
            </a:r>
          </a:p>
          <a:p>
            <a:pPr lvl="2"/>
            <a:r>
              <a:rPr lang="en-NZ" dirty="0" smtClean="0"/>
              <a:t>The professional students</a:t>
            </a:r>
          </a:p>
          <a:p>
            <a:pPr lvl="2"/>
            <a:r>
              <a:rPr lang="en-NZ" dirty="0" smtClean="0"/>
              <a:t>The perfectionists</a:t>
            </a:r>
          </a:p>
          <a:p>
            <a:pPr lvl="2"/>
            <a:r>
              <a:rPr lang="en-NZ" dirty="0" smtClean="0"/>
              <a:t>The </a:t>
            </a:r>
            <a:r>
              <a:rPr lang="en-NZ" dirty="0" err="1" smtClean="0"/>
              <a:t>unrealists</a:t>
            </a:r>
            <a:r>
              <a:rPr lang="en-NZ" dirty="0" smtClean="0"/>
              <a:t>- students with high expectations and demands due to various reasons</a:t>
            </a:r>
          </a:p>
          <a:p>
            <a:pPr lvl="2"/>
            <a:r>
              <a:rPr lang="en-NZ" dirty="0" smtClean="0"/>
              <a:t>The “out of sight and out minders”</a:t>
            </a:r>
          </a:p>
          <a:p>
            <a:pPr lvl="2"/>
            <a:r>
              <a:rPr lang="en-NZ" dirty="0" smtClean="0"/>
              <a:t>People here for secondary gains </a:t>
            </a:r>
            <a:r>
              <a:rPr lang="en-NZ" dirty="0" err="1" smtClean="0"/>
              <a:t>eg</a:t>
            </a:r>
            <a:r>
              <a:rPr lang="en-NZ" dirty="0" smtClean="0"/>
              <a:t> marriage, making money, reliance on health care systems in NZ</a:t>
            </a:r>
          </a:p>
          <a:p>
            <a:pPr lvl="1"/>
            <a:endParaRPr lang="en-NZ" dirty="0"/>
          </a:p>
        </p:txBody>
      </p:sp>
    </p:spTree>
    <p:extLst>
      <p:ext uri="{BB962C8B-B14F-4D97-AF65-F5344CB8AC3E}">
        <p14:creationId xmlns:p14="http://schemas.microsoft.com/office/powerpoint/2010/main" val="1605183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0/0c/KGE_billboar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060848"/>
            <a:ext cx="8362110" cy="42484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67744" y="653872"/>
            <a:ext cx="4896544" cy="646331"/>
          </a:xfrm>
          <a:prstGeom prst="rect">
            <a:avLst/>
          </a:prstGeom>
          <a:noFill/>
        </p:spPr>
        <p:txBody>
          <a:bodyPr wrap="square" rtlCol="0">
            <a:spAutoFit/>
          </a:bodyPr>
          <a:lstStyle/>
          <a:p>
            <a:r>
              <a:rPr lang="en-NZ" sz="3600" dirty="0" smtClean="0"/>
              <a:t>Intra-cultural Stressors</a:t>
            </a:r>
            <a:endParaRPr lang="en-NZ" sz="3600" dirty="0"/>
          </a:p>
        </p:txBody>
      </p:sp>
    </p:spTree>
    <p:extLst>
      <p:ext uri="{BB962C8B-B14F-4D97-AF65-F5344CB8AC3E}">
        <p14:creationId xmlns:p14="http://schemas.microsoft.com/office/powerpoint/2010/main" val="36018436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normAutofit fontScale="92500"/>
          </a:bodyPr>
          <a:lstStyle/>
          <a:p>
            <a:r>
              <a:rPr lang="en-NZ" dirty="0" smtClean="0"/>
              <a:t>Explore local cultural and professional supports</a:t>
            </a:r>
          </a:p>
          <a:p>
            <a:pPr lvl="1"/>
            <a:r>
              <a:rPr lang="en-NZ" dirty="0" smtClean="0"/>
              <a:t>Start from GP</a:t>
            </a:r>
          </a:p>
          <a:p>
            <a:pPr lvl="1"/>
            <a:r>
              <a:rPr lang="en-NZ" dirty="0" smtClean="0"/>
              <a:t>Religious groups</a:t>
            </a:r>
          </a:p>
          <a:p>
            <a:pPr lvl="1"/>
            <a:r>
              <a:rPr lang="en-NZ" dirty="0" smtClean="0"/>
              <a:t>Police Cultural Liaison Officers</a:t>
            </a:r>
          </a:p>
          <a:p>
            <a:pPr lvl="1"/>
            <a:r>
              <a:rPr lang="en-NZ" dirty="0" smtClean="0"/>
              <a:t>Language and cultural appropriate Counsellors/Psychologists/Psychiatrists</a:t>
            </a:r>
          </a:p>
          <a:p>
            <a:pPr lvl="1"/>
            <a:r>
              <a:rPr lang="en-NZ" dirty="0" smtClean="0"/>
              <a:t>Explore Insurance funding</a:t>
            </a:r>
          </a:p>
          <a:p>
            <a:pPr lvl="1"/>
            <a:r>
              <a:rPr lang="en-NZ" dirty="0" smtClean="0"/>
              <a:t>Study support groups</a:t>
            </a:r>
          </a:p>
          <a:p>
            <a:pPr lvl="1"/>
            <a:r>
              <a:rPr lang="en-NZ" dirty="0" smtClean="0"/>
              <a:t>Using hotlines </a:t>
            </a:r>
            <a:r>
              <a:rPr lang="en-NZ" dirty="0" err="1" smtClean="0"/>
              <a:t>eg</a:t>
            </a:r>
            <a:r>
              <a:rPr lang="en-NZ" dirty="0" smtClean="0"/>
              <a:t> </a:t>
            </a:r>
            <a:r>
              <a:rPr lang="en-NZ" dirty="0" err="1" smtClean="0"/>
              <a:t>Youthline</a:t>
            </a:r>
            <a:endParaRPr lang="en-NZ" dirty="0"/>
          </a:p>
        </p:txBody>
      </p:sp>
    </p:spTree>
    <p:extLst>
      <p:ext uri="{BB962C8B-B14F-4D97-AF65-F5344CB8AC3E}">
        <p14:creationId xmlns:p14="http://schemas.microsoft.com/office/powerpoint/2010/main" val="2344904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NZ" sz="3200" dirty="0" smtClean="0"/>
              <a:t/>
            </a:r>
            <a:br>
              <a:rPr lang="en-NZ" sz="3200" dirty="0" smtClean="0"/>
            </a:br>
            <a:endParaRPr lang="en-NZ" sz="3200" dirty="0"/>
          </a:p>
        </p:txBody>
      </p:sp>
      <p:sp>
        <p:nvSpPr>
          <p:cNvPr id="5" name="Text Placeholder 4"/>
          <p:cNvSpPr>
            <a:spLocks noGrp="1"/>
          </p:cNvSpPr>
          <p:nvPr>
            <p:ph type="body" idx="1"/>
          </p:nvPr>
        </p:nvSpPr>
        <p:spPr>
          <a:xfrm>
            <a:off x="539552" y="1772816"/>
            <a:ext cx="7848872" cy="2088232"/>
          </a:xfrm>
        </p:spPr>
        <p:txBody>
          <a:bodyPr>
            <a:normAutofit/>
          </a:bodyPr>
          <a:lstStyle/>
          <a:p>
            <a:pPr algn="ctr"/>
            <a:r>
              <a:rPr lang="en-NZ" sz="4000" dirty="0" smtClean="0"/>
              <a:t>Thank You </a:t>
            </a:r>
          </a:p>
          <a:p>
            <a:pPr algn="ctr"/>
            <a:r>
              <a:rPr lang="en-NZ" sz="2400" dirty="0" smtClean="0"/>
              <a:t>Patrick Au     </a:t>
            </a:r>
            <a:r>
              <a:rPr lang="en-NZ" sz="1600" dirty="0" smtClean="0"/>
              <a:t>patau@xtra.co.nz</a:t>
            </a:r>
            <a:endParaRPr lang="en-NZ" sz="1600" dirty="0"/>
          </a:p>
        </p:txBody>
      </p:sp>
    </p:spTree>
    <p:extLst>
      <p:ext uri="{BB962C8B-B14F-4D97-AF65-F5344CB8AC3E}">
        <p14:creationId xmlns:p14="http://schemas.microsoft.com/office/powerpoint/2010/main" val="3519930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52736"/>
            <a:ext cx="7704856" cy="4841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5246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628800"/>
            <a:ext cx="6120680" cy="373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3268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52737"/>
            <a:ext cx="7485619"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11560" y="5949280"/>
            <a:ext cx="7485619" cy="646331"/>
          </a:xfrm>
          <a:prstGeom prst="rect">
            <a:avLst/>
          </a:prstGeom>
          <a:noFill/>
        </p:spPr>
        <p:txBody>
          <a:bodyPr wrap="square" rtlCol="0">
            <a:spAutoFit/>
          </a:bodyPr>
          <a:lstStyle/>
          <a:p>
            <a:r>
              <a:rPr lang="zh-TW" altLang="en-US" dirty="0"/>
              <a:t>香港人興排龍，換禮品排隊、取入學申表格排隊、買演唱會票排隊，但想不到報暑期補習班都要大費周章排長龍</a:t>
            </a:r>
            <a:r>
              <a:rPr lang="zh-TW" altLang="en-US" dirty="0" smtClean="0"/>
              <a:t>。 </a:t>
            </a:r>
            <a:r>
              <a:rPr lang="en-NZ" altLang="zh-TW" sz="1200" dirty="0" smtClean="0"/>
              <a:t>(Yahoo </a:t>
            </a:r>
            <a:r>
              <a:rPr lang="en-NZ" altLang="zh-TW" sz="1200" dirty="0" err="1" smtClean="0"/>
              <a:t>hk</a:t>
            </a:r>
            <a:r>
              <a:rPr lang="en-NZ" altLang="zh-TW" sz="1200" dirty="0" smtClean="0"/>
              <a:t> news 18 May 2015)</a:t>
            </a:r>
            <a:endParaRPr lang="en-NZ" sz="1200" dirty="0"/>
          </a:p>
        </p:txBody>
      </p:sp>
    </p:spTree>
    <p:extLst>
      <p:ext uri="{BB962C8B-B14F-4D97-AF65-F5344CB8AC3E}">
        <p14:creationId xmlns:p14="http://schemas.microsoft.com/office/powerpoint/2010/main" val="4233076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3356992"/>
            <a:ext cx="7848872" cy="1200329"/>
          </a:xfrm>
          <a:prstGeom prst="rect">
            <a:avLst/>
          </a:prstGeom>
        </p:spPr>
        <p:txBody>
          <a:bodyPr wrap="square">
            <a:spAutoFit/>
          </a:bodyPr>
          <a:lstStyle/>
          <a:p>
            <a:r>
              <a:rPr lang="en-US" dirty="0"/>
              <a:t>Asian students indicated that they </a:t>
            </a:r>
            <a:r>
              <a:rPr lang="en-US" dirty="0" smtClean="0"/>
              <a:t> were </a:t>
            </a:r>
            <a:r>
              <a:rPr lang="en-US" dirty="0"/>
              <a:t>less likely to seek counseling for reasons associated with lack of knowledge of these services. Such circumstances are compounded by a later finding that suggests counseling staff are often not aware of culturally appropriate ways of providing care </a:t>
            </a:r>
          </a:p>
        </p:txBody>
      </p:sp>
      <p:sp>
        <p:nvSpPr>
          <p:cNvPr id="3" name="TextBox 2"/>
          <p:cNvSpPr txBox="1"/>
          <p:nvPr/>
        </p:nvSpPr>
        <p:spPr>
          <a:xfrm>
            <a:off x="2699792" y="620688"/>
            <a:ext cx="2880320" cy="369332"/>
          </a:xfrm>
          <a:prstGeom prst="rect">
            <a:avLst/>
          </a:prstGeom>
          <a:noFill/>
        </p:spPr>
        <p:txBody>
          <a:bodyPr wrap="square" rtlCol="0">
            <a:spAutoFit/>
          </a:bodyPr>
          <a:lstStyle/>
          <a:p>
            <a:r>
              <a:rPr lang="en-US" dirty="0" smtClean="0"/>
              <a:t>The Australian experience  </a:t>
            </a:r>
            <a:endParaRPr lang="en-US" dirty="0"/>
          </a:p>
        </p:txBody>
      </p:sp>
      <p:sp>
        <p:nvSpPr>
          <p:cNvPr id="4" name="Rectangle 3"/>
          <p:cNvSpPr/>
          <p:nvPr/>
        </p:nvSpPr>
        <p:spPr>
          <a:xfrm>
            <a:off x="971600" y="1700808"/>
            <a:ext cx="7416824" cy="1200329"/>
          </a:xfrm>
          <a:prstGeom prst="rect">
            <a:avLst/>
          </a:prstGeom>
        </p:spPr>
        <p:txBody>
          <a:bodyPr wrap="square">
            <a:spAutoFit/>
          </a:bodyPr>
          <a:lstStyle/>
          <a:p>
            <a:r>
              <a:rPr lang="en-US" dirty="0"/>
              <a:t>A</a:t>
            </a:r>
            <a:r>
              <a:rPr lang="en-US" dirty="0" smtClean="0"/>
              <a:t>nxiety </a:t>
            </a:r>
            <a:r>
              <a:rPr lang="en-US" dirty="0"/>
              <a:t>to be the most common problem. Depression and stress in particular were found to be related to academic performance. Concern about finances was also strongly associated with depression, and with anxiety and stress to a lesser extent (Rosenthal et al. 2006). </a:t>
            </a:r>
          </a:p>
        </p:txBody>
      </p:sp>
      <p:sp>
        <p:nvSpPr>
          <p:cNvPr id="5" name="Rectangle 4"/>
          <p:cNvSpPr/>
          <p:nvPr/>
        </p:nvSpPr>
        <p:spPr>
          <a:xfrm>
            <a:off x="971600" y="5085184"/>
            <a:ext cx="7776864" cy="923330"/>
          </a:xfrm>
          <a:prstGeom prst="rect">
            <a:avLst/>
          </a:prstGeom>
        </p:spPr>
        <p:txBody>
          <a:bodyPr wrap="square">
            <a:spAutoFit/>
          </a:bodyPr>
          <a:lstStyle/>
          <a:p>
            <a:r>
              <a:rPr lang="en-US" dirty="0"/>
              <a:t>Delaying intervention for mental health problems often meant increased severity of these problems, with students requiring more intensive intervention than would otherwise have been necessary. </a:t>
            </a:r>
          </a:p>
        </p:txBody>
      </p:sp>
    </p:spTree>
    <p:extLst>
      <p:ext uri="{BB962C8B-B14F-4D97-AF65-F5344CB8AC3E}">
        <p14:creationId xmlns:p14="http://schemas.microsoft.com/office/powerpoint/2010/main" val="1605411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dirty="0" smtClean="0"/>
              <a:t>Intercultural stressors</a:t>
            </a:r>
            <a:endParaRPr lang="en-NZ" sz="3600" dirty="0"/>
          </a:p>
        </p:txBody>
      </p:sp>
      <p:sp>
        <p:nvSpPr>
          <p:cNvPr id="3" name="Content Placeholder 2"/>
          <p:cNvSpPr>
            <a:spLocks noGrp="1"/>
          </p:cNvSpPr>
          <p:nvPr>
            <p:ph idx="1"/>
          </p:nvPr>
        </p:nvSpPr>
        <p:spPr>
          <a:xfrm>
            <a:off x="457200" y="1600200"/>
            <a:ext cx="8219256" cy="4853136"/>
          </a:xfrm>
        </p:spPr>
        <p:txBody>
          <a:bodyPr>
            <a:normAutofit fontScale="85000" lnSpcReduction="20000"/>
          </a:bodyPr>
          <a:lstStyle/>
          <a:p>
            <a:r>
              <a:rPr lang="en-NZ" dirty="0" smtClean="0"/>
              <a:t>Personal Safety</a:t>
            </a:r>
          </a:p>
          <a:p>
            <a:r>
              <a:rPr lang="en-NZ" dirty="0" smtClean="0"/>
              <a:t>Culture Shock including food</a:t>
            </a:r>
          </a:p>
          <a:p>
            <a:r>
              <a:rPr lang="en-NZ" dirty="0" smtClean="0"/>
              <a:t>Language barrier</a:t>
            </a:r>
          </a:p>
          <a:p>
            <a:r>
              <a:rPr lang="en-NZ" dirty="0" smtClean="0"/>
              <a:t>Home sickness</a:t>
            </a:r>
          </a:p>
          <a:p>
            <a:r>
              <a:rPr lang="en-NZ" dirty="0" smtClean="0"/>
              <a:t>Friendship</a:t>
            </a:r>
          </a:p>
          <a:p>
            <a:r>
              <a:rPr lang="en-NZ" dirty="0" smtClean="0"/>
              <a:t>Finances 				</a:t>
            </a:r>
            <a:r>
              <a:rPr lang="en-NZ" sz="2000" dirty="0" smtClean="0"/>
              <a:t>(studyinnewzealand.govt.nz, 2016)</a:t>
            </a:r>
          </a:p>
          <a:p>
            <a:r>
              <a:rPr lang="en-NZ" dirty="0" smtClean="0"/>
              <a:t>Adjusting to unfamiliar adacemic practices</a:t>
            </a:r>
          </a:p>
          <a:p>
            <a:r>
              <a:rPr lang="en-NZ" dirty="0" smtClean="0"/>
              <a:t>Future plan</a:t>
            </a:r>
          </a:p>
          <a:p>
            <a:r>
              <a:rPr lang="en-NZ" dirty="0" smtClean="0"/>
              <a:t>Lack of Support</a:t>
            </a:r>
            <a:r>
              <a:rPr lang="en-NZ" sz="2800" dirty="0" smtClean="0"/>
              <a:t>			</a:t>
            </a:r>
            <a:r>
              <a:rPr lang="en-NZ" sz="1800" dirty="0" smtClean="0"/>
              <a:t>(MOE, 2004)</a:t>
            </a:r>
          </a:p>
          <a:p>
            <a:r>
              <a:rPr lang="en-NZ" dirty="0" smtClean="0"/>
              <a:t>Difficulty dealing with and managing demands from everyday life </a:t>
            </a:r>
            <a:endParaRPr lang="en-NZ" dirty="0"/>
          </a:p>
        </p:txBody>
      </p:sp>
    </p:spTree>
    <p:extLst>
      <p:ext uri="{BB962C8B-B14F-4D97-AF65-F5344CB8AC3E}">
        <p14:creationId xmlns:p14="http://schemas.microsoft.com/office/powerpoint/2010/main" val="2509513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Problems encountered</a:t>
            </a:r>
            <a:endParaRPr lang="en-NZ" dirty="0"/>
          </a:p>
        </p:txBody>
      </p:sp>
      <p:sp>
        <p:nvSpPr>
          <p:cNvPr id="3" name="Content Placeholder 2"/>
          <p:cNvSpPr>
            <a:spLocks noGrp="1"/>
          </p:cNvSpPr>
          <p:nvPr>
            <p:ph idx="1"/>
          </p:nvPr>
        </p:nvSpPr>
        <p:spPr>
          <a:xfrm>
            <a:off x="467544" y="1700808"/>
            <a:ext cx="8229600" cy="4525963"/>
          </a:xfrm>
        </p:spPr>
        <p:txBody>
          <a:bodyPr>
            <a:normAutofit fontScale="70000" lnSpcReduction="20000"/>
          </a:bodyPr>
          <a:lstStyle/>
          <a:p>
            <a:r>
              <a:rPr lang="en-NZ" dirty="0" smtClean="0"/>
              <a:t>Victims of crimes</a:t>
            </a:r>
          </a:p>
          <a:p>
            <a:pPr lvl="1"/>
            <a:r>
              <a:rPr lang="en-NZ" dirty="0" smtClean="0"/>
              <a:t>Sexual abuse</a:t>
            </a:r>
          </a:p>
          <a:p>
            <a:pPr lvl="1"/>
            <a:r>
              <a:rPr lang="en-NZ" dirty="0" smtClean="0"/>
              <a:t>Theft</a:t>
            </a:r>
          </a:p>
          <a:p>
            <a:pPr lvl="1"/>
            <a:r>
              <a:rPr lang="en-NZ" dirty="0" smtClean="0"/>
              <a:t>Robberies</a:t>
            </a:r>
          </a:p>
          <a:p>
            <a:pPr lvl="1"/>
            <a:r>
              <a:rPr lang="en-NZ" dirty="0" smtClean="0"/>
              <a:t>Assaults</a:t>
            </a:r>
          </a:p>
          <a:p>
            <a:r>
              <a:rPr lang="en-NZ" dirty="0" smtClean="0"/>
              <a:t>Perpetrators of violence</a:t>
            </a:r>
          </a:p>
          <a:p>
            <a:r>
              <a:rPr lang="en-NZ" dirty="0" smtClean="0"/>
              <a:t>“Accidental” pregnancy </a:t>
            </a:r>
          </a:p>
          <a:p>
            <a:r>
              <a:rPr lang="en-NZ" dirty="0" smtClean="0"/>
              <a:t>Alcohol related issues- drink driving, driving while disqualified</a:t>
            </a:r>
          </a:p>
          <a:p>
            <a:r>
              <a:rPr lang="en-NZ" dirty="0" smtClean="0"/>
              <a:t>Being financially exploited</a:t>
            </a:r>
          </a:p>
          <a:p>
            <a:r>
              <a:rPr lang="en-NZ" dirty="0" smtClean="0"/>
              <a:t>Suicide and self harm</a:t>
            </a:r>
          </a:p>
          <a:p>
            <a:r>
              <a:rPr lang="en-NZ" dirty="0" smtClean="0"/>
              <a:t>Frequent absences from school leading visa issues</a:t>
            </a:r>
          </a:p>
          <a:p>
            <a:r>
              <a:rPr lang="en-NZ" dirty="0" smtClean="0"/>
              <a:t>Social isolation</a:t>
            </a:r>
          </a:p>
          <a:p>
            <a:endParaRPr lang="en-NZ" dirty="0" smtClean="0"/>
          </a:p>
          <a:p>
            <a:endParaRPr lang="en-NZ" dirty="0" smtClean="0"/>
          </a:p>
          <a:p>
            <a:endParaRPr lang="en-NZ" dirty="0"/>
          </a:p>
        </p:txBody>
      </p:sp>
    </p:spTree>
    <p:extLst>
      <p:ext uri="{BB962C8B-B14F-4D97-AF65-F5344CB8AC3E}">
        <p14:creationId xmlns:p14="http://schemas.microsoft.com/office/powerpoint/2010/main" val="264196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Mental </a:t>
            </a:r>
            <a:r>
              <a:rPr lang="en-NZ" dirty="0"/>
              <a:t>I</a:t>
            </a:r>
            <a:r>
              <a:rPr lang="en-NZ" dirty="0" smtClean="0"/>
              <a:t>llness</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is </a:t>
            </a:r>
            <a:r>
              <a:rPr lang="en-NZ" dirty="0"/>
              <a:t>a disease that causes mild to severe disturbances in thought and/or </a:t>
            </a:r>
            <a:r>
              <a:rPr lang="en-NZ" dirty="0" smtClean="0"/>
              <a:t>behaviour</a:t>
            </a:r>
            <a:r>
              <a:rPr lang="en-NZ" dirty="0"/>
              <a:t>, resulting in an inability to cope with life’s ordinary demands and routines. </a:t>
            </a:r>
            <a:endParaRPr lang="en-NZ" dirty="0" smtClean="0"/>
          </a:p>
          <a:p>
            <a:endParaRPr lang="en-NZ" dirty="0"/>
          </a:p>
          <a:p>
            <a:r>
              <a:rPr lang="en-NZ" dirty="0" smtClean="0"/>
              <a:t>3 Ds</a:t>
            </a:r>
            <a:r>
              <a:rPr lang="en-NZ" dirty="0"/>
              <a:t>: </a:t>
            </a:r>
            <a:endParaRPr lang="en-NZ" dirty="0" smtClean="0"/>
          </a:p>
          <a:p>
            <a:pPr lvl="1"/>
            <a:r>
              <a:rPr lang="en-NZ" dirty="0" smtClean="0"/>
              <a:t>Is </a:t>
            </a:r>
            <a:r>
              <a:rPr lang="en-NZ" dirty="0"/>
              <a:t>it psychologically </a:t>
            </a:r>
            <a:r>
              <a:rPr lang="en-NZ" dirty="0">
                <a:solidFill>
                  <a:srgbClr val="FF0000"/>
                </a:solidFill>
              </a:rPr>
              <a:t>d</a:t>
            </a:r>
            <a:r>
              <a:rPr lang="en-NZ" dirty="0"/>
              <a:t>ysfunctional? </a:t>
            </a:r>
            <a:endParaRPr lang="en-NZ" dirty="0" smtClean="0"/>
          </a:p>
          <a:p>
            <a:pPr lvl="1"/>
            <a:r>
              <a:rPr lang="en-NZ" dirty="0" smtClean="0"/>
              <a:t>Is </a:t>
            </a:r>
            <a:r>
              <a:rPr lang="en-NZ" dirty="0"/>
              <a:t>it </a:t>
            </a:r>
            <a:r>
              <a:rPr lang="en-NZ" dirty="0">
                <a:solidFill>
                  <a:srgbClr val="FF0000"/>
                </a:solidFill>
              </a:rPr>
              <a:t>d</a:t>
            </a:r>
            <a:r>
              <a:rPr lang="en-NZ" dirty="0"/>
              <a:t>istressing or handicapping to the individual or others? </a:t>
            </a:r>
            <a:endParaRPr lang="en-NZ" dirty="0" smtClean="0"/>
          </a:p>
          <a:p>
            <a:pPr lvl="1"/>
            <a:r>
              <a:rPr lang="en-NZ" dirty="0" smtClean="0"/>
              <a:t>Is </a:t>
            </a:r>
            <a:r>
              <a:rPr lang="en-NZ" dirty="0"/>
              <a:t>it associated with a response that is atypical or </a:t>
            </a:r>
            <a:r>
              <a:rPr lang="en-NZ" dirty="0">
                <a:solidFill>
                  <a:srgbClr val="FF0000"/>
                </a:solidFill>
              </a:rPr>
              <a:t>d</a:t>
            </a:r>
            <a:r>
              <a:rPr lang="en-NZ" dirty="0"/>
              <a:t>eviant? </a:t>
            </a:r>
          </a:p>
        </p:txBody>
      </p:sp>
    </p:spTree>
    <p:extLst>
      <p:ext uri="{BB962C8B-B14F-4D97-AF65-F5344CB8AC3E}">
        <p14:creationId xmlns:p14="http://schemas.microsoft.com/office/powerpoint/2010/main" val="7937706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TotalTime>
  <Words>1181</Words>
  <Application>Microsoft Office PowerPoint</Application>
  <PresentationFormat>On-screen Show (4:3)</PresentationFormat>
  <Paragraphs>224</Paragraphs>
  <Slides>21</Slides>
  <Notes>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ISANA NZ  Mental Health workshop</vt:lpstr>
      <vt:lpstr>PowerPoint Presentation</vt:lpstr>
      <vt:lpstr>PowerPoint Presentation</vt:lpstr>
      <vt:lpstr>PowerPoint Presentation</vt:lpstr>
      <vt:lpstr>PowerPoint Presentation</vt:lpstr>
      <vt:lpstr>PowerPoint Presentation</vt:lpstr>
      <vt:lpstr>Intercultural stressors</vt:lpstr>
      <vt:lpstr>Problems encountered</vt:lpstr>
      <vt:lpstr>What is Mental Illness</vt:lpstr>
      <vt:lpstr>Mental Disorder  (Mental Health Act 1992) </vt:lpstr>
      <vt:lpstr>Mental Disorder (2)</vt:lpstr>
      <vt:lpstr>Exclusionary Provisions</vt:lpstr>
      <vt:lpstr>PowerPoint Presentation</vt:lpstr>
      <vt:lpstr>Look for symptoms</vt:lpstr>
      <vt:lpstr>Challenges</vt:lpstr>
      <vt:lpstr>When to seek professional help</vt:lpstr>
      <vt:lpstr>Helping Adjustment </vt:lpstr>
      <vt:lpstr>Learning Styles and Adjustment</vt:lpstr>
      <vt:lpstr>PowerPoint Presentation</vt:lpstr>
      <vt:lpstr>PowerPoint Presentation</vt:lpstr>
      <vt:lpstr> </vt:lpstr>
    </vt:vector>
  </TitlesOfParts>
  <Company>healthAlliance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Patrick Au (ADHB)</dc:creator>
  <cp:lastModifiedBy>terry</cp:lastModifiedBy>
  <cp:revision>32</cp:revision>
  <dcterms:created xsi:type="dcterms:W3CDTF">2016-08-23T20:30:49Z</dcterms:created>
  <dcterms:modified xsi:type="dcterms:W3CDTF">2016-09-12T20:16:13Z</dcterms:modified>
</cp:coreProperties>
</file>